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8229600" cx="14630400"/>
  <p:notesSz cx="8229600" cy="14630400"/>
  <p:embeddedFontLst>
    <p:embeddedFont>
      <p:font typeface="Dela Gothic One"/>
      <p:regular r:id="rId25"/>
    </p:embeddedFont>
    <p:embeddedFont>
      <p:font typeface="DM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4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4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DMSans-regular.fntdata"/><Relationship Id="rId25" Type="http://schemas.openxmlformats.org/officeDocument/2006/relationships/font" Target="fonts/DelaGothicOne-regular.fntdata"/><Relationship Id="rId28" Type="http://schemas.openxmlformats.org/officeDocument/2006/relationships/font" Target="fonts/DMSans-italic.fntdata"/><Relationship Id="rId27" Type="http://schemas.openxmlformats.org/officeDocument/2006/relationships/font" Target="fonts/DM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 name="Google Shape;4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50" name="Google Shape;5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96c98dc55_0_1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96c98dc55_0_1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97d02b513_0_3: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497d02b513_0_3: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97d02b513_0_46: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3497d02b513_0_46: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497d02b513_0_7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497d02b513_0_7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97d02b513_0_91: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497d02b513_0_91: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97d02b513_0_94: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497d02b513_0_94: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97d02b513_0_105: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497d02b513_0_105: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97d02b513_0_115: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497d02b513_0_115: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 name="Google Shape;59;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60" name="Google Shape;60;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 name="Google Shape;74;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75" name="Google Shape;75;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 name="Google Shape;84;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85" name="Google Shape;85;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 name="Google Shape;92;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93" name="Google Shape;93;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01" name="Google Shape;101;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09" name="Google Shape;109;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18" name="Google Shape;118;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 name="Google Shape;126;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27" name="Google Shape;127;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pic>
        <p:nvPicPr>
          <p:cNvPr descr="preencoded.png" id="7" name="Google Shape;7;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 name="Google Shape;8;p2"/>
          <p:cNvSpPr/>
          <p:nvPr/>
        </p:nvSpPr>
        <p:spPr>
          <a:xfrm>
            <a:off x="0" y="0"/>
            <a:ext cx="14630400" cy="8229600"/>
          </a:xfrm>
          <a:prstGeom prst="rect">
            <a:avLst/>
          </a:prstGeom>
          <a:solidFill>
            <a:srgbClr val="0A0A0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 name="Google Shape;9;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9" name="Shape 39"/>
        <p:cNvGrpSpPr/>
        <p:nvPr/>
      </p:nvGrpSpPr>
      <p:grpSpPr>
        <a:xfrm>
          <a:off x="0" y="0"/>
          <a:ext cx="0" cy="0"/>
          <a:chOff x="0" y="0"/>
          <a:chExt cx="0" cy="0"/>
        </a:xfrm>
      </p:grpSpPr>
      <p:pic>
        <p:nvPicPr>
          <p:cNvPr descr="preencoded.png" id="40" name="Google Shape;40;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1" name="Google Shape;41;p11"/>
          <p:cNvSpPr/>
          <p:nvPr/>
        </p:nvSpPr>
        <p:spPr>
          <a:xfrm>
            <a:off x="0" y="0"/>
            <a:ext cx="14630400" cy="8229600"/>
          </a:xfrm>
          <a:prstGeom prst="rect">
            <a:avLst/>
          </a:prstGeom>
          <a:solidFill>
            <a:srgbClr val="0A0A0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2" name="Google Shape;42;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3" name="Shape 43"/>
        <p:cNvGrpSpPr/>
        <p:nvPr/>
      </p:nvGrpSpPr>
      <p:grpSpPr>
        <a:xfrm>
          <a:off x="0" y="0"/>
          <a:ext cx="0" cy="0"/>
          <a:chOff x="0" y="0"/>
          <a:chExt cx="0" cy="0"/>
        </a:xfrm>
      </p:grpSpPr>
      <p:pic>
        <p:nvPicPr>
          <p:cNvPr descr="preencoded.png" id="44" name="Google Shape;44;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5" name="Google Shape;45;p12"/>
          <p:cNvSpPr/>
          <p:nvPr/>
        </p:nvSpPr>
        <p:spPr>
          <a:xfrm>
            <a:off x="0" y="0"/>
            <a:ext cx="14630400" cy="8229600"/>
          </a:xfrm>
          <a:prstGeom prst="rect">
            <a:avLst/>
          </a:prstGeom>
          <a:solidFill>
            <a:srgbClr val="0A0A0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6" name="Google Shape;46;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0" name="Shape 10"/>
        <p:cNvGrpSpPr/>
        <p:nvPr/>
      </p:nvGrpSpPr>
      <p:grpSpPr>
        <a:xfrm>
          <a:off x="0" y="0"/>
          <a:ext cx="0" cy="0"/>
          <a:chOff x="0" y="0"/>
          <a:chExt cx="0" cy="0"/>
        </a:xfrm>
      </p:grpSpPr>
      <p:pic>
        <p:nvPicPr>
          <p:cNvPr descr="preencoded.png" id="11" name="Google Shape;11;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3"/>
          <p:cNvSpPr/>
          <p:nvPr/>
        </p:nvSpPr>
        <p:spPr>
          <a:xfrm>
            <a:off x="0" y="0"/>
            <a:ext cx="14630400" cy="8229600"/>
          </a:xfrm>
          <a:prstGeom prst="rect">
            <a:avLst/>
          </a:prstGeom>
          <a:solidFill>
            <a:srgbClr val="0A0A0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4" name="Shape 14"/>
        <p:cNvGrpSpPr/>
        <p:nvPr/>
      </p:nvGrpSpPr>
      <p:grpSpPr>
        <a:xfrm>
          <a:off x="0" y="0"/>
          <a:ext cx="0" cy="0"/>
          <a:chOff x="0" y="0"/>
          <a:chExt cx="0" cy="0"/>
        </a:xfrm>
      </p:grpSpPr>
      <p:pic>
        <p:nvPicPr>
          <p:cNvPr descr="preencoded.png" id="15" name="Google Shape;15;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4"/>
          <p:cNvSpPr/>
          <p:nvPr/>
        </p:nvSpPr>
        <p:spPr>
          <a:xfrm>
            <a:off x="0" y="0"/>
            <a:ext cx="14630400" cy="8229600"/>
          </a:xfrm>
          <a:prstGeom prst="rect">
            <a:avLst/>
          </a:prstGeom>
          <a:solidFill>
            <a:srgbClr val="0A0A0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8" name="Shape 18"/>
        <p:cNvGrpSpPr/>
        <p:nvPr/>
      </p:nvGrpSpPr>
      <p:grpSpPr>
        <a:xfrm>
          <a:off x="0" y="0"/>
          <a:ext cx="0" cy="0"/>
          <a:chOff x="0" y="0"/>
          <a:chExt cx="0" cy="0"/>
        </a:xfrm>
      </p:grpSpPr>
      <p:pic>
        <p:nvPicPr>
          <p:cNvPr descr="preencoded.png" id="19" name="Google Shape;19;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5"/>
          <p:cNvSpPr/>
          <p:nvPr/>
        </p:nvSpPr>
        <p:spPr>
          <a:xfrm>
            <a:off x="0" y="0"/>
            <a:ext cx="14630400" cy="8229600"/>
          </a:xfrm>
          <a:prstGeom prst="rect">
            <a:avLst/>
          </a:prstGeom>
          <a:solidFill>
            <a:srgbClr val="0A0A0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2" name="Shape 22"/>
        <p:cNvGrpSpPr/>
        <p:nvPr/>
      </p:nvGrpSpPr>
      <p:grpSpPr>
        <a:xfrm>
          <a:off x="0" y="0"/>
          <a:ext cx="0" cy="0"/>
          <a:chOff x="0" y="0"/>
          <a:chExt cx="0" cy="0"/>
        </a:xfrm>
      </p:grpSpPr>
      <p:pic>
        <p:nvPicPr>
          <p:cNvPr descr="preencoded.png" id="23" name="Google Shape;23;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6"/>
          <p:cNvSpPr/>
          <p:nvPr/>
        </p:nvSpPr>
        <p:spPr>
          <a:xfrm>
            <a:off x="0" y="0"/>
            <a:ext cx="14630400" cy="8229600"/>
          </a:xfrm>
          <a:prstGeom prst="rect">
            <a:avLst/>
          </a:prstGeom>
          <a:solidFill>
            <a:srgbClr val="0A0A0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26" name="Shape 26"/>
        <p:cNvGrpSpPr/>
        <p:nvPr/>
      </p:nvGrpSpPr>
      <p:grpSpPr>
        <a:xfrm>
          <a:off x="0" y="0"/>
          <a:ext cx="0" cy="0"/>
          <a:chOff x="0" y="0"/>
          <a:chExt cx="0" cy="0"/>
        </a:xfrm>
      </p:grpSpPr>
      <p:pic>
        <p:nvPicPr>
          <p:cNvPr descr="preencoded.png" id="27" name="Google Shape;27;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7"/>
          <p:cNvSpPr/>
          <p:nvPr/>
        </p:nvSpPr>
        <p:spPr>
          <a:xfrm>
            <a:off x="0" y="0"/>
            <a:ext cx="14630400" cy="8229600"/>
          </a:xfrm>
          <a:prstGeom prst="rect">
            <a:avLst/>
          </a:prstGeom>
          <a:solidFill>
            <a:srgbClr val="0A0A0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0" name="Shape 3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31" name="Shape 31"/>
        <p:cNvGrpSpPr/>
        <p:nvPr/>
      </p:nvGrpSpPr>
      <p:grpSpPr>
        <a:xfrm>
          <a:off x="0" y="0"/>
          <a:ext cx="0" cy="0"/>
          <a:chOff x="0" y="0"/>
          <a:chExt cx="0" cy="0"/>
        </a:xfrm>
      </p:grpSpPr>
      <p:pic>
        <p:nvPicPr>
          <p:cNvPr descr="preencoded.png" id="32" name="Google Shape;32;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3" name="Google Shape;33;p9"/>
          <p:cNvSpPr/>
          <p:nvPr/>
        </p:nvSpPr>
        <p:spPr>
          <a:xfrm>
            <a:off x="0" y="0"/>
            <a:ext cx="14630400" cy="8229600"/>
          </a:xfrm>
          <a:prstGeom prst="rect">
            <a:avLst/>
          </a:prstGeom>
          <a:solidFill>
            <a:srgbClr val="0A0A0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 name="Google Shape;34;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5" name="Shape 35"/>
        <p:cNvGrpSpPr/>
        <p:nvPr/>
      </p:nvGrpSpPr>
      <p:grpSpPr>
        <a:xfrm>
          <a:off x="0" y="0"/>
          <a:ext cx="0" cy="0"/>
          <a:chOff x="0" y="0"/>
          <a:chExt cx="0" cy="0"/>
        </a:xfrm>
      </p:grpSpPr>
      <p:pic>
        <p:nvPicPr>
          <p:cNvPr descr="preencoded.png" id="36" name="Google Shape;36;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7" name="Google Shape;37;p10"/>
          <p:cNvSpPr/>
          <p:nvPr/>
        </p:nvSpPr>
        <p:spPr>
          <a:xfrm>
            <a:off x="0" y="0"/>
            <a:ext cx="14630400" cy="8229600"/>
          </a:xfrm>
          <a:prstGeom prst="rect">
            <a:avLst/>
          </a:prstGeom>
          <a:solidFill>
            <a:srgbClr val="0A0A0A">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 name="Google Shape;38;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link.springer.com/article/10.1007/s00521-018-3523-0" TargetMode="External"/><Relationship Id="rId4" Type="http://schemas.openxmlformats.org/officeDocument/2006/relationships/hyperlink" Target="https://www.sciencedirect.com/science/article/abs/pii/S0957417412005696?via%3Dihub" TargetMode="External"/><Relationship Id="rId5" Type="http://schemas.openxmlformats.org/officeDocument/2006/relationships/hyperlink" Target="https://www.emerald.com/insight/content/doi/10.1108/10610420910957816/full/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descr="preencoded.png" id="52" name="Google Shape;52;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3" name="Google Shape;53;p13"/>
          <p:cNvSpPr/>
          <p:nvPr/>
        </p:nvSpPr>
        <p:spPr>
          <a:xfrm>
            <a:off x="758309" y="2061329"/>
            <a:ext cx="7627382" cy="1425416"/>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AEBEB"/>
              </a:buClr>
              <a:buSzPts val="4450"/>
              <a:buFont typeface="Dela Gothic One"/>
              <a:buNone/>
            </a:pPr>
            <a:r>
              <a:rPr b="0" i="0" lang="en-US" sz="4450" u="none" cap="none" strike="noStrike">
                <a:solidFill>
                  <a:srgbClr val="FAEBEB"/>
                </a:solidFill>
                <a:latin typeface="Dela Gothic One"/>
                <a:ea typeface="Dela Gothic One"/>
                <a:cs typeface="Dela Gothic One"/>
                <a:sym typeface="Dela Gothic One"/>
              </a:rPr>
              <a:t>ShopWise: Unlocking Purchase Behavior</a:t>
            </a:r>
            <a:endParaRPr b="0" i="0" sz="4450" u="none" cap="none" strike="noStrike">
              <a:solidFill>
                <a:schemeClr val="dk1"/>
              </a:solidFill>
              <a:latin typeface="Calibri"/>
              <a:ea typeface="Calibri"/>
              <a:cs typeface="Calibri"/>
              <a:sym typeface="Calibri"/>
            </a:endParaRPr>
          </a:p>
        </p:txBody>
      </p:sp>
      <p:sp>
        <p:nvSpPr>
          <p:cNvPr id="54" name="Google Shape;54;p13"/>
          <p:cNvSpPr/>
          <p:nvPr/>
        </p:nvSpPr>
        <p:spPr>
          <a:xfrm>
            <a:off x="758250" y="4082003"/>
            <a:ext cx="7627500" cy="22755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FFE5E5"/>
              </a:buClr>
              <a:buSzPts val="1700"/>
              <a:buFont typeface="DM Sans"/>
              <a:buNone/>
            </a:pPr>
            <a:r>
              <a:rPr b="0" i="0" lang="en-US" sz="1700" u="none" cap="none" strike="noStrike">
                <a:solidFill>
                  <a:srgbClr val="FFE5E5"/>
                </a:solidFill>
                <a:latin typeface="DM Sans"/>
                <a:ea typeface="DM Sans"/>
                <a:cs typeface="DM Sans"/>
                <a:sym typeface="DM Sans"/>
              </a:rPr>
              <a:t>This presentation explores predicting online shoppers' purchase intentions. E-commerce platforms face the challenge of understanding customer purchasing behavior. By analyzing user data and applying machine learning models, we aim to uncover insights that can improve marketing strategies and boost sales.</a:t>
            </a:r>
            <a:endParaRPr b="0" i="0" sz="1700" u="none" cap="none" strike="noStrike">
              <a:solidFill>
                <a:schemeClr val="dk1"/>
              </a:solidFill>
              <a:latin typeface="Calibri"/>
              <a:ea typeface="Calibri"/>
              <a:cs typeface="Calibri"/>
              <a:sym typeface="Calibri"/>
            </a:endParaRPr>
          </a:p>
        </p:txBody>
      </p:sp>
      <p:sp>
        <p:nvSpPr>
          <p:cNvPr id="55" name="Google Shape;55;p13"/>
          <p:cNvSpPr/>
          <p:nvPr/>
        </p:nvSpPr>
        <p:spPr>
          <a:xfrm>
            <a:off x="1213128" y="5788938"/>
            <a:ext cx="2146578" cy="379214"/>
          </a:xfrm>
          <a:prstGeom prst="rect">
            <a:avLst/>
          </a:prstGeom>
          <a:noFill/>
          <a:ln>
            <a:noFill/>
          </a:ln>
        </p:spPr>
        <p:txBody>
          <a:bodyPr anchorCtr="0" anchor="t" bIns="0" lIns="0" spcFirstLastPara="1" rIns="0" wrap="square" tIns="0">
            <a:noAutofit/>
          </a:bodyPr>
          <a:lstStyle/>
          <a:p>
            <a:pPr indent="0" lvl="0" marL="0" marR="0" rtl="0" algn="l">
              <a:lnSpc>
                <a:spcPct val="140476"/>
              </a:lnSpc>
              <a:spcBef>
                <a:spcPts val="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sp>
        <p:nvSpPr>
          <p:cNvPr id="56" name="Google Shape;56;p13"/>
          <p:cNvSpPr txBox="1"/>
          <p:nvPr/>
        </p:nvSpPr>
        <p:spPr>
          <a:xfrm>
            <a:off x="0" y="7860300"/>
            <a:ext cx="119403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200">
                <a:solidFill>
                  <a:schemeClr val="lt1"/>
                </a:solidFill>
                <a:latin typeface="Calibri"/>
                <a:ea typeface="Calibri"/>
                <a:cs typeface="Calibri"/>
                <a:sym typeface="Calibri"/>
              </a:rPr>
              <a:t>IE 7275: Data Mining in Engineering</a:t>
            </a:r>
            <a:endParaRPr sz="12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nvSpPr>
        <p:spPr>
          <a:xfrm>
            <a:off x="334825" y="735950"/>
            <a:ext cx="9975300" cy="1019700"/>
          </a:xfrm>
          <a:prstGeom prst="rect">
            <a:avLst/>
          </a:prstGeom>
          <a:noFill/>
          <a:ln>
            <a:noFill/>
          </a:ln>
        </p:spPr>
        <p:txBody>
          <a:bodyPr anchorCtr="0" anchor="t" bIns="91425" lIns="91425" spcFirstLastPara="1" rIns="91425" wrap="square" tIns="91425">
            <a:spAutoFit/>
          </a:bodyPr>
          <a:lstStyle/>
          <a:p>
            <a:pPr indent="0" lvl="0" marL="0" rtl="0" algn="l">
              <a:lnSpc>
                <a:spcPct val="126000"/>
              </a:lnSpc>
              <a:spcBef>
                <a:spcPts val="0"/>
              </a:spcBef>
              <a:spcAft>
                <a:spcPts val="0"/>
              </a:spcAft>
              <a:buClr>
                <a:srgbClr val="FAEBEB"/>
              </a:buClr>
              <a:buSzPts val="2500"/>
              <a:buFont typeface="Dela Gothic One"/>
              <a:buNone/>
            </a:pPr>
            <a:r>
              <a:rPr lang="en-US" sz="2400">
                <a:solidFill>
                  <a:srgbClr val="FAEBEB"/>
                </a:solidFill>
                <a:latin typeface="Dela Gothic One"/>
                <a:ea typeface="Dela Gothic One"/>
                <a:cs typeface="Dela Gothic One"/>
                <a:sym typeface="Dela Gothic One"/>
              </a:rPr>
              <a:t>Data Mining Models &amp; Evaluation</a:t>
            </a:r>
            <a:endParaRPr sz="2400">
              <a:solidFill>
                <a:srgbClr val="FAEBEB"/>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endParaRPr>
          </a:p>
        </p:txBody>
      </p:sp>
      <p:sp>
        <p:nvSpPr>
          <p:cNvPr id="137" name="Google Shape;137;p22"/>
          <p:cNvSpPr txBox="1"/>
          <p:nvPr/>
        </p:nvSpPr>
        <p:spPr>
          <a:xfrm>
            <a:off x="334825" y="1990038"/>
            <a:ext cx="99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chemeClr val="lt1"/>
                </a:solidFill>
                <a:latin typeface="Calibri"/>
                <a:ea typeface="Calibri"/>
                <a:cs typeface="Calibri"/>
                <a:sym typeface="Calibri"/>
              </a:rPr>
              <a:t>To predict purchase intent, we applied five supervised </a:t>
            </a:r>
            <a:r>
              <a:rPr i="1" lang="en-US">
                <a:solidFill>
                  <a:schemeClr val="lt1"/>
                </a:solidFill>
                <a:latin typeface="Calibri"/>
                <a:ea typeface="Calibri"/>
                <a:cs typeface="Calibri"/>
                <a:sym typeface="Calibri"/>
              </a:rPr>
              <a:t>classification</a:t>
            </a:r>
            <a:r>
              <a:rPr i="1" lang="en-US">
                <a:solidFill>
                  <a:schemeClr val="lt1"/>
                </a:solidFill>
                <a:latin typeface="Calibri"/>
                <a:ea typeface="Calibri"/>
                <a:cs typeface="Calibri"/>
                <a:sym typeface="Calibri"/>
              </a:rPr>
              <a:t> techniques:</a:t>
            </a:r>
            <a:endParaRPr i="1">
              <a:solidFill>
                <a:schemeClr val="lt1"/>
              </a:solidFill>
              <a:latin typeface="Calibri"/>
              <a:ea typeface="Calibri"/>
              <a:cs typeface="Calibri"/>
              <a:sym typeface="Calibri"/>
            </a:endParaRPr>
          </a:p>
        </p:txBody>
      </p:sp>
      <p:sp>
        <p:nvSpPr>
          <p:cNvPr id="138" name="Google Shape;138;p22"/>
          <p:cNvSpPr txBox="1"/>
          <p:nvPr/>
        </p:nvSpPr>
        <p:spPr>
          <a:xfrm>
            <a:off x="334825" y="2881325"/>
            <a:ext cx="99753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Calibri"/>
              <a:buAutoNum type="arabicPeriod"/>
            </a:pPr>
            <a:r>
              <a:rPr lang="en-US">
                <a:solidFill>
                  <a:schemeClr val="lt1"/>
                </a:solidFill>
                <a:latin typeface="Calibri"/>
                <a:ea typeface="Calibri"/>
                <a:cs typeface="Calibri"/>
                <a:sym typeface="Calibri"/>
              </a:rPr>
              <a:t>Support Vector Machine (SVM)</a:t>
            </a:r>
            <a:br>
              <a:rPr lang="en-US">
                <a:solidFill>
                  <a:schemeClr val="lt1"/>
                </a:solidFill>
                <a:latin typeface="Calibri"/>
                <a:ea typeface="Calibri"/>
                <a:cs typeface="Calibri"/>
                <a:sym typeface="Calibri"/>
              </a:rPr>
            </a:br>
            <a:br>
              <a:rPr lang="en-US">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317500" lvl="0" marL="457200" rtl="0" algn="l">
              <a:spcBef>
                <a:spcPts val="0"/>
              </a:spcBef>
              <a:spcAft>
                <a:spcPts val="0"/>
              </a:spcAft>
              <a:buClr>
                <a:schemeClr val="lt1"/>
              </a:buClr>
              <a:buSzPts val="1400"/>
              <a:buFont typeface="Calibri"/>
              <a:buAutoNum type="arabicPeriod"/>
            </a:pPr>
            <a:r>
              <a:rPr lang="en-US">
                <a:solidFill>
                  <a:schemeClr val="lt1"/>
                </a:solidFill>
                <a:latin typeface="Calibri"/>
                <a:ea typeface="Calibri"/>
                <a:cs typeface="Calibri"/>
                <a:sym typeface="Calibri"/>
              </a:rPr>
              <a:t>Logistic Regression</a:t>
            </a:r>
            <a:br>
              <a:rPr lang="en-US">
                <a:solidFill>
                  <a:schemeClr val="lt1"/>
                </a:solidFill>
                <a:latin typeface="Calibri"/>
                <a:ea typeface="Calibri"/>
                <a:cs typeface="Calibri"/>
                <a:sym typeface="Calibri"/>
              </a:rPr>
            </a:br>
            <a:br>
              <a:rPr lang="en-US">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317500" lvl="0" marL="457200" rtl="0" algn="l">
              <a:spcBef>
                <a:spcPts val="0"/>
              </a:spcBef>
              <a:spcAft>
                <a:spcPts val="0"/>
              </a:spcAft>
              <a:buClr>
                <a:schemeClr val="lt1"/>
              </a:buClr>
              <a:buSzPts val="1400"/>
              <a:buFont typeface="Calibri"/>
              <a:buAutoNum type="arabicPeriod"/>
            </a:pPr>
            <a:r>
              <a:rPr lang="en-US">
                <a:solidFill>
                  <a:schemeClr val="lt1"/>
                </a:solidFill>
                <a:latin typeface="Calibri"/>
                <a:ea typeface="Calibri"/>
                <a:cs typeface="Calibri"/>
                <a:sym typeface="Calibri"/>
              </a:rPr>
              <a:t>K-Nearest Neighbors (KNN)</a:t>
            </a:r>
            <a:br>
              <a:rPr lang="en-US">
                <a:solidFill>
                  <a:schemeClr val="lt1"/>
                </a:solidFill>
                <a:latin typeface="Calibri"/>
                <a:ea typeface="Calibri"/>
                <a:cs typeface="Calibri"/>
                <a:sym typeface="Calibri"/>
              </a:rPr>
            </a:br>
            <a:br>
              <a:rPr lang="en-US">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317500" lvl="0" marL="457200" rtl="0" algn="l">
              <a:spcBef>
                <a:spcPts val="0"/>
              </a:spcBef>
              <a:spcAft>
                <a:spcPts val="0"/>
              </a:spcAft>
              <a:buClr>
                <a:schemeClr val="lt1"/>
              </a:buClr>
              <a:buSzPts val="1400"/>
              <a:buFont typeface="Calibri"/>
              <a:buAutoNum type="arabicPeriod"/>
            </a:pPr>
            <a:r>
              <a:rPr lang="en-US">
                <a:solidFill>
                  <a:schemeClr val="lt1"/>
                </a:solidFill>
                <a:latin typeface="Calibri"/>
                <a:ea typeface="Calibri"/>
                <a:cs typeface="Calibri"/>
                <a:sym typeface="Calibri"/>
              </a:rPr>
              <a:t>Decision Trees</a:t>
            </a:r>
            <a:br>
              <a:rPr lang="en-US">
                <a:solidFill>
                  <a:schemeClr val="lt1"/>
                </a:solidFill>
                <a:latin typeface="Calibri"/>
                <a:ea typeface="Calibri"/>
                <a:cs typeface="Calibri"/>
                <a:sym typeface="Calibri"/>
              </a:rPr>
            </a:br>
            <a:br>
              <a:rPr lang="en-US">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317500" lvl="0" marL="457200" rtl="0" algn="l">
              <a:spcBef>
                <a:spcPts val="0"/>
              </a:spcBef>
              <a:spcAft>
                <a:spcPts val="0"/>
              </a:spcAft>
              <a:buClr>
                <a:schemeClr val="lt1"/>
              </a:buClr>
              <a:buSzPts val="1400"/>
              <a:buFont typeface="Calibri"/>
              <a:buAutoNum type="arabicPeriod"/>
            </a:pPr>
            <a:r>
              <a:rPr lang="en-US">
                <a:solidFill>
                  <a:schemeClr val="lt1"/>
                </a:solidFill>
                <a:latin typeface="Calibri"/>
                <a:ea typeface="Calibri"/>
                <a:cs typeface="Calibri"/>
                <a:sym typeface="Calibri"/>
              </a:rPr>
              <a:t>Neural Networks (MLP)</a:t>
            </a:r>
            <a:endParaRPr>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nvSpPr>
        <p:spPr>
          <a:xfrm>
            <a:off x="561315" y="535148"/>
            <a:ext cx="7315200" cy="479683"/>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FAEBEB"/>
              </a:buClr>
              <a:buSzPts val="2400"/>
              <a:buFont typeface="Dela Gothic One"/>
              <a:buNone/>
            </a:pPr>
            <a:r>
              <a:rPr lang="en-US" sz="2400">
                <a:solidFill>
                  <a:srgbClr val="FAEBEB"/>
                </a:solidFill>
                <a:latin typeface="Dela Gothic One"/>
                <a:ea typeface="Dela Gothic One"/>
                <a:cs typeface="Dela Gothic One"/>
                <a:sym typeface="Dela Gothic One"/>
              </a:rPr>
              <a:t>Support Vector Machine (SVM)</a:t>
            </a:r>
            <a:endParaRPr sz="2400">
              <a:solidFill>
                <a:schemeClr val="dk1"/>
              </a:solidFill>
              <a:latin typeface="Calibri"/>
              <a:ea typeface="Calibri"/>
              <a:cs typeface="Calibri"/>
              <a:sym typeface="Calibri"/>
            </a:endParaRPr>
          </a:p>
        </p:txBody>
      </p:sp>
      <p:sp>
        <p:nvSpPr>
          <p:cNvPr id="144" name="Google Shape;144;p23"/>
          <p:cNvSpPr txBox="1"/>
          <p:nvPr/>
        </p:nvSpPr>
        <p:spPr>
          <a:xfrm>
            <a:off x="561315" y="1430448"/>
            <a:ext cx="6613500" cy="267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a:solidFill>
                  <a:schemeClr val="lt1"/>
                </a:solidFill>
                <a:latin typeface="Calibri"/>
                <a:ea typeface="Calibri"/>
                <a:cs typeface="Calibri"/>
                <a:sym typeface="Calibri"/>
              </a:rPr>
              <a:t>Performance Highlight</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86.3% accuracy achieved</a:t>
            </a:r>
            <a:r>
              <a:rPr lang="en-US">
                <a:solidFill>
                  <a:schemeClr val="lt1"/>
                </a:solidFill>
                <a:latin typeface="Calibri"/>
                <a:ea typeface="Calibri"/>
                <a:cs typeface="Calibri"/>
                <a:sym typeface="Calibri"/>
              </a:rPr>
              <a:t> on the validation dataset for predicting purchase behavior</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This strong performance indicates effective customer conversion prediction capability</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Why SVM Was Effective for This Data </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Successfully handled the high-dimensional nature of our web session features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Properly captured the complex decision boundaries between purchasing and non-purchasing sessions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Kernel selection allowed the model to identify non-linear patterns in customer behavior</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p:txBody>
      </p:sp>
      <p:pic>
        <p:nvPicPr>
          <p:cNvPr id="145" name="Google Shape;145;p23"/>
          <p:cNvPicPr preferRelativeResize="0"/>
          <p:nvPr/>
        </p:nvPicPr>
        <p:blipFill rotWithShape="1">
          <a:blip r:embed="rId3">
            <a:alphaModFix/>
          </a:blip>
          <a:srcRect b="0" l="0" r="0" t="0"/>
          <a:stretch/>
        </p:blipFill>
        <p:spPr>
          <a:xfrm>
            <a:off x="894031" y="4360752"/>
            <a:ext cx="7772400" cy="2438400"/>
          </a:xfrm>
          <a:prstGeom prst="rect">
            <a:avLst/>
          </a:prstGeom>
          <a:noFill/>
          <a:ln>
            <a:noFill/>
          </a:ln>
        </p:spPr>
      </p:pic>
      <p:sp>
        <p:nvSpPr>
          <p:cNvPr id="146" name="Google Shape;146;p23"/>
          <p:cNvSpPr txBox="1"/>
          <p:nvPr/>
        </p:nvSpPr>
        <p:spPr>
          <a:xfrm>
            <a:off x="9641942" y="1107282"/>
            <a:ext cx="4191900" cy="591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a:solidFill>
                  <a:schemeClr val="lt1"/>
                </a:solidFill>
                <a:latin typeface="Calibri"/>
                <a:ea typeface="Calibri"/>
                <a:cs typeface="Calibri"/>
                <a:sym typeface="Calibri"/>
              </a:rPr>
              <a:t>Strong Overall Performance</a:t>
            </a:r>
            <a:r>
              <a:rPr lang="en-US">
                <a:solidFill>
                  <a:schemeClr val="lt1"/>
                </a:solidFill>
                <a:latin typeface="Calibri"/>
                <a:ea typeface="Calibri"/>
                <a:cs typeface="Calibri"/>
                <a:sym typeface="Calibri"/>
              </a:rPr>
              <a:t>: 86.3% accuracy with balanced prediction across purchasing and non-purchasing sessions.</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Precision in Targeting</a:t>
            </a:r>
            <a:r>
              <a:rPr lang="en-US">
                <a:solidFill>
                  <a:schemeClr val="lt1"/>
                </a:solidFill>
                <a:latin typeface="Calibri"/>
                <a:ea typeface="Calibri"/>
                <a:cs typeface="Calibri"/>
                <a:sym typeface="Calibri"/>
              </a:rPr>
              <a:t>: The model correctly identifies 958 purchasers while only misclassifying 128 non-purchasers, enabling efficient resource allocation. </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Business Efficiency</a:t>
            </a:r>
            <a:r>
              <a:rPr lang="en-US">
                <a:solidFill>
                  <a:schemeClr val="lt1"/>
                </a:solidFill>
                <a:latin typeface="Calibri"/>
                <a:ea typeface="Calibri"/>
                <a:cs typeface="Calibri"/>
                <a:sym typeface="Calibri"/>
              </a:rPr>
              <a:t>: By targeting just 40% of customers identified by the model, businesses can capture approximately 70% of all potential purchases.</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Reliable Discrimination</a:t>
            </a:r>
            <a:r>
              <a:rPr lang="en-US">
                <a:solidFill>
                  <a:schemeClr val="lt1"/>
                </a:solidFill>
                <a:latin typeface="Calibri"/>
                <a:ea typeface="Calibri"/>
                <a:cs typeface="Calibri"/>
                <a:sym typeface="Calibri"/>
              </a:rPr>
              <a:t>: AUC of 0.86 demonstrates excellent ability to distinguish between purchasing and non-purchasing sessions. </a:t>
            </a:r>
            <a:endParaRPr/>
          </a:p>
          <a:p>
            <a:pPr indent="0" lvl="0" marL="0" marR="0" rtl="0" algn="l">
              <a:spcBef>
                <a:spcPts val="0"/>
              </a:spcBef>
              <a:spcAft>
                <a:spcPts val="0"/>
              </a:spcAft>
              <a:buNone/>
            </a:pPr>
            <a:r>
              <a:t/>
            </a:r>
            <a:endParaRPr b="1">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Opportunity Cost Awareness</a:t>
            </a:r>
            <a:r>
              <a:rPr lang="en-US">
                <a:solidFill>
                  <a:schemeClr val="lt1"/>
                </a:solidFill>
                <a:latin typeface="Calibri"/>
                <a:ea typeface="Calibri"/>
                <a:cs typeface="Calibri"/>
                <a:sym typeface="Calibri"/>
              </a:rPr>
              <a:t>: 187 missed purchasing opportunities (false negatives) represent a specific area for model refinement. </a:t>
            </a:r>
            <a:endParaRPr/>
          </a:p>
          <a:p>
            <a:pPr indent="0" lvl="0" marL="0" marR="0" rtl="0" algn="l">
              <a:spcBef>
                <a:spcPts val="0"/>
              </a:spcBef>
              <a:spcAft>
                <a:spcPts val="0"/>
              </a:spcAft>
              <a:buNone/>
            </a:pPr>
            <a:r>
              <a:t/>
            </a:r>
            <a:endParaRPr b="1">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Diminishing Returns Identified</a:t>
            </a:r>
            <a:r>
              <a:rPr lang="en-US">
                <a:solidFill>
                  <a:schemeClr val="lt1"/>
                </a:solidFill>
                <a:latin typeface="Calibri"/>
                <a:ea typeface="Calibri"/>
                <a:cs typeface="Calibri"/>
                <a:sym typeface="Calibri"/>
              </a:rPr>
              <a:t>: The cumulative gains curve plateaus after 80%, providing clear guidance on optimal targeting thresholds. </a:t>
            </a:r>
            <a:endParaRPr/>
          </a:p>
          <a:p>
            <a:pPr indent="0" lvl="0" marL="0" marR="0" rtl="0" algn="l">
              <a:spcBef>
                <a:spcPts val="0"/>
              </a:spcBef>
              <a:spcAft>
                <a:spcPts val="0"/>
              </a:spcAft>
              <a:buNone/>
            </a:pPr>
            <a:r>
              <a:t/>
            </a:r>
            <a:endParaRPr b="1">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Balanced Class Performance</a:t>
            </a:r>
            <a:r>
              <a:rPr lang="en-US">
                <a:solidFill>
                  <a:schemeClr val="lt1"/>
                </a:solidFill>
                <a:latin typeface="Calibri"/>
                <a:ea typeface="Calibri"/>
                <a:cs typeface="Calibri"/>
                <a:sym typeface="Calibri"/>
              </a:rPr>
              <a:t>: Similar gains curves for both classes indicate the model works equally well for identifying purchasers and non-purchasers.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nvSpPr>
        <p:spPr>
          <a:xfrm>
            <a:off x="561315" y="535148"/>
            <a:ext cx="7315200" cy="479683"/>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FAEBEB"/>
              </a:buClr>
              <a:buSzPts val="2400"/>
              <a:buFont typeface="Dela Gothic One"/>
              <a:buNone/>
            </a:pPr>
            <a:r>
              <a:rPr lang="en-US" sz="2400">
                <a:solidFill>
                  <a:srgbClr val="FAEBEB"/>
                </a:solidFill>
                <a:latin typeface="Dela Gothic One"/>
                <a:ea typeface="Dela Gothic One"/>
                <a:cs typeface="Dela Gothic One"/>
                <a:sym typeface="Dela Gothic One"/>
              </a:rPr>
              <a:t>Logistic Regression</a:t>
            </a:r>
            <a:endParaRPr sz="2400">
              <a:solidFill>
                <a:schemeClr val="dk1"/>
              </a:solidFill>
              <a:latin typeface="Calibri"/>
              <a:ea typeface="Calibri"/>
              <a:cs typeface="Calibri"/>
              <a:sym typeface="Calibri"/>
            </a:endParaRPr>
          </a:p>
        </p:txBody>
      </p:sp>
      <p:sp>
        <p:nvSpPr>
          <p:cNvPr id="152" name="Google Shape;152;p24"/>
          <p:cNvSpPr txBox="1"/>
          <p:nvPr/>
        </p:nvSpPr>
        <p:spPr>
          <a:xfrm>
            <a:off x="561325" y="1430450"/>
            <a:ext cx="6767100" cy="289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a:solidFill>
                  <a:schemeClr val="lt1"/>
                </a:solidFill>
                <a:latin typeface="Calibri"/>
                <a:ea typeface="Calibri"/>
                <a:cs typeface="Calibri"/>
                <a:sym typeface="Calibri"/>
              </a:rPr>
              <a:t>Performance Highlight</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Achieved 82.6% prediction accuracy, providing reliable purchase intent classification without complex modeling. </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Successfully distinguished between purchasing and non-purchasing sessions with a straightforward probabilistic approach</a:t>
            </a:r>
            <a:r>
              <a:rPr lang="en-US">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Why Logistic Regression Was Effective for This Data </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The linear relationship between website interaction metrics and purchase probability was effectively modeled. </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Performed well with the SMOTE-balanced dataset, indicating the preprocessing steps created </a:t>
            </a:r>
            <a:r>
              <a:rPr lang="en-US">
                <a:solidFill>
                  <a:schemeClr val="dk1"/>
                </a:solidFill>
                <a:latin typeface="Calibri"/>
                <a:ea typeface="Calibri"/>
                <a:cs typeface="Calibri"/>
                <a:sym typeface="Calibri"/>
              </a:rPr>
              <a:t>an effective training foundation</a:t>
            </a:r>
            <a:endParaRPr>
              <a:solidFill>
                <a:schemeClr val="lt1"/>
              </a:solidFill>
              <a:latin typeface="Calibri"/>
              <a:ea typeface="Calibri"/>
              <a:cs typeface="Calibri"/>
              <a:sym typeface="Calibri"/>
            </a:endParaRPr>
          </a:p>
        </p:txBody>
      </p:sp>
      <p:sp>
        <p:nvSpPr>
          <p:cNvPr id="153" name="Google Shape;153;p24"/>
          <p:cNvSpPr txBox="1"/>
          <p:nvPr/>
        </p:nvSpPr>
        <p:spPr>
          <a:xfrm>
            <a:off x="9611917" y="814582"/>
            <a:ext cx="4427100" cy="720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a:solidFill>
                  <a:schemeClr val="lt1"/>
                </a:solidFill>
                <a:latin typeface="Calibri"/>
                <a:ea typeface="Calibri"/>
                <a:cs typeface="Calibri"/>
                <a:sym typeface="Calibri"/>
              </a:rPr>
              <a:t>Confusion Matrix Analysis</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True Negatives (1023)</a:t>
            </a:r>
            <a:r>
              <a:rPr lang="en-US">
                <a:solidFill>
                  <a:schemeClr val="lt1"/>
                </a:solidFill>
                <a:latin typeface="Calibri"/>
                <a:ea typeface="Calibri"/>
                <a:cs typeface="Calibri"/>
                <a:sym typeface="Calibri"/>
              </a:rPr>
              <a:t>: Successfully identified 1023 non-purchasing sessions </a:t>
            </a:r>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True Positives (870)</a:t>
            </a:r>
            <a:r>
              <a:rPr lang="en-US">
                <a:solidFill>
                  <a:schemeClr val="lt1"/>
                </a:solidFill>
                <a:latin typeface="Calibri"/>
                <a:ea typeface="Calibri"/>
                <a:cs typeface="Calibri"/>
                <a:sym typeface="Calibri"/>
              </a:rPr>
              <a:t>: Correctly predicted 870 purchasing sessions</a:t>
            </a:r>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False Positives (125)</a:t>
            </a:r>
            <a:r>
              <a:rPr lang="en-US">
                <a:solidFill>
                  <a:schemeClr val="lt1"/>
                </a:solidFill>
                <a:latin typeface="Calibri"/>
                <a:ea typeface="Calibri"/>
                <a:cs typeface="Calibri"/>
                <a:sym typeface="Calibri"/>
              </a:rPr>
              <a:t>: Incorrectly flagged 125 non-purchasing sessions as purchases</a:t>
            </a:r>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False Negatives (275)</a:t>
            </a:r>
            <a:r>
              <a:rPr lang="en-US">
                <a:solidFill>
                  <a:schemeClr val="lt1"/>
                </a:solidFill>
                <a:latin typeface="Calibri"/>
                <a:ea typeface="Calibri"/>
                <a:cs typeface="Calibri"/>
                <a:sym typeface="Calibri"/>
              </a:rPr>
              <a:t>: Failed to identify 275 actual purchasing sessions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The model shows better specificity (accuracy in identifying non-purchasers) than sensitivity (accuracy in identifying purchasers)</a:t>
            </a:r>
            <a:endParaRPr/>
          </a:p>
          <a:p>
            <a:pPr indent="0" lvl="0" marL="0" marR="0" rtl="0" algn="l">
              <a:spcBef>
                <a:spcPts val="0"/>
              </a:spcBef>
              <a:spcAft>
                <a:spcPts val="0"/>
              </a:spcAft>
              <a:buClr>
                <a:schemeClr val="dk1"/>
              </a:buClr>
              <a:buSzPts val="1200"/>
              <a:buFont typeface="Arial"/>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ROC Curve Findings</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AUC = 0.83</a:t>
            </a:r>
            <a:r>
              <a:rPr lang="en-US">
                <a:solidFill>
                  <a:schemeClr val="lt1"/>
                </a:solidFill>
                <a:latin typeface="Calibri"/>
                <a:ea typeface="Calibri"/>
                <a:cs typeface="Calibri"/>
                <a:sym typeface="Calibri"/>
              </a:rPr>
              <a:t>: Demonstrates good discriminative ability, though slightly lower than SVM (0.86)</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Sharp initial rise indicates efficient identification of many true positives with minimal false positives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The curve shape suggests the model finds "obvious" purchasers easily but struggles with borderline cases</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Cumulative Gains Insights</a:t>
            </a:r>
            <a:endParaRPr/>
          </a:p>
          <a:p>
            <a:pPr indent="0" lvl="0" marL="0" marR="0" rtl="0" algn="l">
              <a:spcBef>
                <a:spcPts val="0"/>
              </a:spcBef>
              <a:spcAft>
                <a:spcPts val="0"/>
              </a:spcAft>
              <a:buNone/>
            </a:pPr>
            <a:r>
              <a:t/>
            </a:r>
            <a:endParaRPr b="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Similar pattern to SVM with approximately 65-70% of purchases captured in the top 40% of model-scored customers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Closely aligned performance between classes (blue and orange lines)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Clear lift above the random baseline throughout the entire prediction range</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p:txBody>
      </p:sp>
      <p:pic>
        <p:nvPicPr>
          <p:cNvPr id="154" name="Google Shape;154;p24"/>
          <p:cNvPicPr preferRelativeResize="0"/>
          <p:nvPr/>
        </p:nvPicPr>
        <p:blipFill rotWithShape="1">
          <a:blip r:embed="rId3">
            <a:alphaModFix/>
          </a:blip>
          <a:srcRect b="0" l="0" r="0" t="0"/>
          <a:stretch/>
        </p:blipFill>
        <p:spPr>
          <a:xfrm>
            <a:off x="452328" y="4939218"/>
            <a:ext cx="8707197" cy="24600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nvSpPr>
        <p:spPr>
          <a:xfrm>
            <a:off x="325775" y="224200"/>
            <a:ext cx="7315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FAEBEB"/>
              </a:buClr>
              <a:buSzPts val="2400"/>
              <a:buFont typeface="Dela Gothic One"/>
              <a:buNone/>
            </a:pPr>
            <a:r>
              <a:rPr lang="en-US" sz="2400">
                <a:solidFill>
                  <a:srgbClr val="FAEBEB"/>
                </a:solidFill>
                <a:latin typeface="Dela Gothic One"/>
                <a:ea typeface="Dela Gothic One"/>
                <a:cs typeface="Dela Gothic One"/>
                <a:sym typeface="Dela Gothic One"/>
              </a:rPr>
              <a:t>K-Nearest Neighbours (KNN)</a:t>
            </a:r>
            <a:endParaRPr sz="2400">
              <a:solidFill>
                <a:srgbClr val="FAEBEB"/>
              </a:solidFill>
              <a:latin typeface="Calibri"/>
              <a:ea typeface="Calibri"/>
              <a:cs typeface="Calibri"/>
              <a:sym typeface="Calibri"/>
            </a:endParaRPr>
          </a:p>
        </p:txBody>
      </p:sp>
      <p:sp>
        <p:nvSpPr>
          <p:cNvPr id="160" name="Google Shape;160;p25"/>
          <p:cNvSpPr txBox="1"/>
          <p:nvPr/>
        </p:nvSpPr>
        <p:spPr>
          <a:xfrm>
            <a:off x="325800" y="685900"/>
            <a:ext cx="8787300" cy="5496900"/>
          </a:xfrm>
          <a:prstGeom prst="rect">
            <a:avLst/>
          </a:prstGeom>
          <a:noFill/>
          <a:ln>
            <a:noFill/>
          </a:ln>
        </p:spPr>
        <p:txBody>
          <a:bodyPr anchorCtr="0" anchor="t" bIns="45700" lIns="114300" spcFirstLastPara="1" rIns="91425" wrap="square" tIns="45700">
            <a:spAutoFit/>
          </a:bodyPr>
          <a:lstStyle/>
          <a:p>
            <a:pPr indent="0" lvl="0" marL="0" rtl="0" algn="l">
              <a:lnSpc>
                <a:spcPct val="131250"/>
              </a:lnSpc>
              <a:spcBef>
                <a:spcPts val="0"/>
              </a:spcBef>
              <a:spcAft>
                <a:spcPts val="0"/>
              </a:spcAft>
              <a:buNone/>
            </a:pPr>
            <a:r>
              <a:t/>
            </a:r>
            <a:endParaRPr i="1">
              <a:solidFill>
                <a:schemeClr val="lt1"/>
              </a:solidFill>
              <a:latin typeface="Dela Gothic One"/>
              <a:ea typeface="Dela Gothic One"/>
              <a:cs typeface="Dela Gothic One"/>
              <a:sym typeface="Dela Gothic One"/>
            </a:endParaRPr>
          </a:p>
          <a:p>
            <a:pPr indent="0" lvl="0" marL="0" rtl="0" algn="l">
              <a:lnSpc>
                <a:spcPct val="131250"/>
              </a:lnSpc>
              <a:spcBef>
                <a:spcPts val="0"/>
              </a:spcBef>
              <a:spcAft>
                <a:spcPts val="0"/>
              </a:spcAft>
              <a:buClr>
                <a:schemeClr val="dk1"/>
              </a:buClr>
              <a:buSzPts val="1100"/>
              <a:buFont typeface="Arial"/>
              <a:buNone/>
            </a:pPr>
            <a:r>
              <a:rPr i="1" lang="en-US">
                <a:solidFill>
                  <a:schemeClr val="lt1"/>
                </a:solidFill>
                <a:latin typeface="Dela Gothic One"/>
                <a:ea typeface="Dela Gothic One"/>
                <a:cs typeface="Dela Gothic One"/>
                <a:sym typeface="Dela Gothic One"/>
              </a:rPr>
              <a:t>Using Manhattan</a:t>
            </a:r>
            <a:endParaRPr i="1">
              <a:solidFill>
                <a:schemeClr val="lt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b="1" i="1" lang="en-US" sz="1200">
                <a:solidFill>
                  <a:schemeClr val="lt1"/>
                </a:solidFill>
                <a:latin typeface="Calibri"/>
                <a:ea typeface="Calibri"/>
                <a:cs typeface="Calibri"/>
                <a:sym typeface="Calibri"/>
              </a:rPr>
              <a:t>Performance Highlight</a:t>
            </a:r>
            <a:endParaRPr b="1" i="1" sz="1200">
              <a:solidFill>
                <a:schemeClr val="lt1"/>
              </a:solidFill>
              <a:latin typeface="Calibri"/>
              <a:ea typeface="Calibri"/>
              <a:cs typeface="Calibri"/>
              <a:sym typeface="Calibri"/>
            </a:endParaRPr>
          </a:p>
          <a:p>
            <a:pPr indent="-76200" lvl="0" marL="0" rtl="0" algn="just">
              <a:spcBef>
                <a:spcPts val="0"/>
              </a:spcBef>
              <a:spcAft>
                <a:spcPts val="0"/>
              </a:spcAft>
              <a:buClr>
                <a:schemeClr val="lt1"/>
              </a:buClr>
              <a:buSzPts val="1200"/>
              <a:buChar char="•"/>
            </a:pPr>
            <a:r>
              <a:rPr lang="en-US" sz="1200">
                <a:solidFill>
                  <a:schemeClr val="lt1"/>
                </a:solidFill>
                <a:latin typeface="Calibri"/>
                <a:ea typeface="Calibri"/>
                <a:cs typeface="Calibri"/>
                <a:sym typeface="Calibri"/>
              </a:rPr>
              <a:t> </a:t>
            </a:r>
            <a:r>
              <a:rPr b="1" lang="en-US" sz="1200">
                <a:solidFill>
                  <a:schemeClr val="lt1"/>
                </a:solidFill>
                <a:latin typeface="Calibri"/>
                <a:ea typeface="Calibri"/>
                <a:cs typeface="Calibri"/>
                <a:sym typeface="Calibri"/>
              </a:rPr>
              <a:t>92.98% accuracy</a:t>
            </a:r>
            <a:r>
              <a:rPr lang="en-US" sz="1200">
                <a:solidFill>
                  <a:schemeClr val="lt1"/>
                </a:solidFill>
                <a:latin typeface="Calibri"/>
                <a:ea typeface="Calibri"/>
                <a:cs typeface="Calibri"/>
                <a:sym typeface="Calibri"/>
              </a:rPr>
              <a:t> achieved with </a:t>
            </a:r>
            <a:r>
              <a:rPr b="1" lang="en-US" sz="1200">
                <a:solidFill>
                  <a:schemeClr val="lt1"/>
                </a:solidFill>
                <a:latin typeface="Calibri"/>
                <a:ea typeface="Calibri"/>
                <a:cs typeface="Calibri"/>
                <a:sym typeface="Calibri"/>
              </a:rPr>
              <a:t>high recall (0.957)</a:t>
            </a:r>
            <a:r>
              <a:rPr lang="en-US" sz="1200">
                <a:solidFill>
                  <a:schemeClr val="lt1"/>
                </a:solidFill>
                <a:latin typeface="Calibri"/>
                <a:ea typeface="Calibri"/>
                <a:cs typeface="Calibri"/>
                <a:sym typeface="Calibri"/>
              </a:rPr>
              <a:t> and </a:t>
            </a:r>
            <a:r>
              <a:rPr b="1" lang="en-US" sz="1200">
                <a:solidFill>
                  <a:schemeClr val="lt1"/>
                </a:solidFill>
                <a:latin typeface="Calibri"/>
                <a:ea typeface="Calibri"/>
                <a:cs typeface="Calibri"/>
                <a:sym typeface="Calibri"/>
              </a:rPr>
              <a:t>F1-score (0.932)</a:t>
            </a:r>
            <a:r>
              <a:rPr lang="en-US" sz="1200">
                <a:solidFill>
                  <a:schemeClr val="lt1"/>
                </a:solidFill>
                <a:latin typeface="Calibri"/>
                <a:ea typeface="Calibri"/>
                <a:cs typeface="Calibri"/>
                <a:sym typeface="Calibri"/>
              </a:rPr>
              <a:t>, making it the </a:t>
            </a:r>
            <a:r>
              <a:rPr b="1" lang="en-US" sz="1200">
                <a:solidFill>
                  <a:schemeClr val="lt1"/>
                </a:solidFill>
                <a:latin typeface="Calibri"/>
                <a:ea typeface="Calibri"/>
                <a:cs typeface="Calibri"/>
                <a:sym typeface="Calibri"/>
              </a:rPr>
              <a:t>best-performing model</a:t>
            </a:r>
            <a:r>
              <a:rPr lang="en-US" sz="1200">
                <a:solidFill>
                  <a:schemeClr val="lt1"/>
                </a:solidFill>
                <a:latin typeface="Calibri"/>
                <a:ea typeface="Calibri"/>
                <a:cs typeface="Calibri"/>
                <a:sym typeface="Calibri"/>
              </a:rPr>
              <a:t> in predicting purchase behavior.</a:t>
            </a:r>
            <a:endParaRPr sz="1200">
              <a:solidFill>
                <a:schemeClr val="lt1"/>
              </a:solidFill>
              <a:latin typeface="Calibri"/>
              <a:ea typeface="Calibri"/>
              <a:cs typeface="Calibri"/>
              <a:sym typeface="Calibri"/>
            </a:endParaRPr>
          </a:p>
          <a:p>
            <a:pPr indent="-133350" lvl="0" marL="57150" rtl="0" algn="just">
              <a:spcBef>
                <a:spcPts val="0"/>
              </a:spcBef>
              <a:spcAft>
                <a:spcPts val="0"/>
              </a:spcAft>
              <a:buClr>
                <a:schemeClr val="lt1"/>
              </a:buClr>
              <a:buSzPts val="1200"/>
              <a:buChar char="•"/>
            </a:pPr>
            <a:r>
              <a:rPr lang="en-US" sz="1200">
                <a:solidFill>
                  <a:schemeClr val="lt1"/>
                </a:solidFill>
                <a:latin typeface="Calibri"/>
                <a:ea typeface="Calibri"/>
                <a:cs typeface="Calibri"/>
                <a:sym typeface="Calibri"/>
              </a:rPr>
              <a:t>Delivered strong performance across all key metrics, though </a:t>
            </a:r>
            <a:r>
              <a:rPr b="1" lang="en-US" sz="1200">
                <a:solidFill>
                  <a:schemeClr val="lt1"/>
                </a:solidFill>
                <a:latin typeface="Calibri"/>
                <a:ea typeface="Calibri"/>
                <a:cs typeface="Calibri"/>
                <a:sym typeface="Calibri"/>
              </a:rPr>
              <a:t>computationally intensive</a:t>
            </a:r>
            <a:r>
              <a:rPr lang="en-US" sz="1200">
                <a:solidFill>
                  <a:schemeClr val="lt1"/>
                </a:solidFill>
                <a:latin typeface="Calibri"/>
                <a:ea typeface="Calibri"/>
                <a:cs typeface="Calibri"/>
                <a:sym typeface="Calibri"/>
              </a:rPr>
              <a:t> for large datasets due to instance-based learning.</a:t>
            </a:r>
            <a:br>
              <a:rPr lang="en-US" sz="1200">
                <a:solidFill>
                  <a:schemeClr val="lt1"/>
                </a:solidFill>
                <a:latin typeface="Calibri"/>
                <a:ea typeface="Calibri"/>
                <a:cs typeface="Calibri"/>
                <a:sym typeface="Calibri"/>
              </a:rPr>
            </a:br>
            <a:endParaRPr sz="1200">
              <a:solidFill>
                <a:schemeClr val="lt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b="1" i="1" lang="en-US" sz="1200">
                <a:solidFill>
                  <a:schemeClr val="lt1"/>
                </a:solidFill>
                <a:latin typeface="Calibri"/>
                <a:ea typeface="Calibri"/>
                <a:cs typeface="Calibri"/>
                <a:sym typeface="Calibri"/>
              </a:rPr>
              <a:t>Why Manhattan Was Effective for This Data </a:t>
            </a:r>
            <a:endParaRPr b="1" i="1" sz="1200">
              <a:solidFill>
                <a:schemeClr val="lt1"/>
              </a:solidFill>
              <a:latin typeface="Calibri"/>
              <a:ea typeface="Calibri"/>
              <a:cs typeface="Calibri"/>
              <a:sym typeface="Calibri"/>
            </a:endParaRPr>
          </a:p>
          <a:p>
            <a:pPr indent="-127000" lvl="0" marL="57150" rtl="0" algn="just">
              <a:spcBef>
                <a:spcPts val="0"/>
              </a:spcBef>
              <a:spcAft>
                <a:spcPts val="0"/>
              </a:spcAft>
              <a:buClr>
                <a:schemeClr val="lt1"/>
              </a:buClr>
              <a:buSzPts val="1100"/>
              <a:buFont typeface="Calibri"/>
              <a:buChar char="●"/>
            </a:pPr>
            <a:r>
              <a:rPr b="1" lang="en-US" sz="1200">
                <a:solidFill>
                  <a:schemeClr val="lt1"/>
                </a:solidFill>
                <a:latin typeface="Calibri"/>
                <a:ea typeface="Calibri"/>
                <a:cs typeface="Calibri"/>
                <a:sym typeface="Calibri"/>
              </a:rPr>
              <a:t>Local similarity-based approach</a:t>
            </a:r>
            <a:r>
              <a:rPr lang="en-US" sz="1200">
                <a:solidFill>
                  <a:schemeClr val="lt1"/>
                </a:solidFill>
                <a:latin typeface="Calibri"/>
                <a:ea typeface="Calibri"/>
                <a:cs typeface="Calibri"/>
                <a:sym typeface="Calibri"/>
              </a:rPr>
              <a:t> allowed the model to accurately group sessions with similar user behavior, making it well-suited for detecting nuanced patterns in purchase activity.</a:t>
            </a:r>
            <a:endParaRPr sz="1200">
              <a:solidFill>
                <a:schemeClr val="lt1"/>
              </a:solidFill>
              <a:latin typeface="Calibri"/>
              <a:ea typeface="Calibri"/>
              <a:cs typeface="Calibri"/>
              <a:sym typeface="Calibri"/>
            </a:endParaRPr>
          </a:p>
          <a:p>
            <a:pPr indent="-127000" lvl="0" marL="57150" rtl="0" algn="just">
              <a:spcBef>
                <a:spcPts val="0"/>
              </a:spcBef>
              <a:spcAft>
                <a:spcPts val="0"/>
              </a:spcAft>
              <a:buClr>
                <a:schemeClr val="lt1"/>
              </a:buClr>
              <a:buSzPts val="1100"/>
              <a:buFont typeface="Calibri"/>
              <a:buChar char="●"/>
            </a:pPr>
            <a:r>
              <a:rPr b="1" lang="en-US" sz="1200">
                <a:solidFill>
                  <a:schemeClr val="lt1"/>
                </a:solidFill>
                <a:latin typeface="Calibri"/>
                <a:ea typeface="Calibri"/>
                <a:cs typeface="Calibri"/>
                <a:sym typeface="Calibri"/>
              </a:rPr>
              <a:t>Manhattan distance</a:t>
            </a:r>
            <a:r>
              <a:rPr lang="en-US" sz="1200">
                <a:solidFill>
                  <a:schemeClr val="lt1"/>
                </a:solidFill>
                <a:latin typeface="Calibri"/>
                <a:ea typeface="Calibri"/>
                <a:cs typeface="Calibri"/>
                <a:sym typeface="Calibri"/>
              </a:rPr>
              <a:t> performed better with high-dimensional categorical and binary features, leading to improved classification of purchasing vs. non-purchasing sessions.</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endParaRPr>
          </a:p>
          <a:p>
            <a:pPr indent="0" lvl="0" marL="0" rtl="0" algn="l">
              <a:lnSpc>
                <a:spcPct val="131250"/>
              </a:lnSpc>
              <a:spcBef>
                <a:spcPts val="0"/>
              </a:spcBef>
              <a:spcAft>
                <a:spcPts val="0"/>
              </a:spcAft>
              <a:buNone/>
            </a:pPr>
            <a:r>
              <a:rPr i="1" lang="en-US">
                <a:solidFill>
                  <a:schemeClr val="lt1"/>
                </a:solidFill>
                <a:latin typeface="Dela Gothic One"/>
                <a:ea typeface="Dela Gothic One"/>
                <a:cs typeface="Dela Gothic One"/>
                <a:sym typeface="Dela Gothic One"/>
              </a:rPr>
              <a:t>Using Euclidean</a:t>
            </a:r>
            <a:endParaRPr i="1">
              <a:solidFill>
                <a:schemeClr val="lt1"/>
              </a:solidFill>
              <a:latin typeface="Dela Gothic One"/>
              <a:ea typeface="Dela Gothic One"/>
              <a:cs typeface="Dela Gothic One"/>
              <a:sym typeface="Dela Gothic One"/>
            </a:endParaRPr>
          </a:p>
          <a:p>
            <a:pPr indent="0" lvl="0" marL="0" rtl="0" algn="l">
              <a:spcBef>
                <a:spcPts val="0"/>
              </a:spcBef>
              <a:spcAft>
                <a:spcPts val="0"/>
              </a:spcAft>
              <a:buNone/>
            </a:pPr>
            <a:r>
              <a:rPr b="1" i="1" lang="en-US" sz="1200">
                <a:solidFill>
                  <a:schemeClr val="lt1"/>
                </a:solidFill>
                <a:latin typeface="Calibri"/>
                <a:ea typeface="Calibri"/>
                <a:cs typeface="Calibri"/>
                <a:sym typeface="Calibri"/>
              </a:rPr>
              <a:t>Performance Highlight</a:t>
            </a:r>
            <a:endParaRPr b="1" i="1" sz="1200">
              <a:solidFill>
                <a:schemeClr val="lt1"/>
              </a:solidFill>
              <a:latin typeface="Calibri"/>
              <a:ea typeface="Calibri"/>
              <a:cs typeface="Calibri"/>
              <a:sym typeface="Calibri"/>
            </a:endParaRPr>
          </a:p>
          <a:p>
            <a:pPr indent="-76200" lvl="0" marL="0" rtl="0" algn="just">
              <a:spcBef>
                <a:spcPts val="0"/>
              </a:spcBef>
              <a:spcAft>
                <a:spcPts val="0"/>
              </a:spcAft>
              <a:buClr>
                <a:schemeClr val="lt1"/>
              </a:buClr>
              <a:buSzPts val="1200"/>
              <a:buChar char="•"/>
            </a:pPr>
            <a:r>
              <a:rPr lang="en-US" sz="1200">
                <a:solidFill>
                  <a:schemeClr val="lt1"/>
                </a:solidFill>
                <a:latin typeface="Calibri"/>
                <a:ea typeface="Calibri"/>
                <a:cs typeface="Calibri"/>
                <a:sym typeface="Calibri"/>
              </a:rPr>
              <a:t> </a:t>
            </a:r>
            <a:r>
              <a:rPr lang="en-US" sz="1100">
                <a:solidFill>
                  <a:schemeClr val="lt1"/>
                </a:solidFill>
              </a:rPr>
              <a:t>Achieved </a:t>
            </a:r>
            <a:r>
              <a:rPr b="1" lang="en-US" sz="1100">
                <a:solidFill>
                  <a:schemeClr val="lt1"/>
                </a:solidFill>
              </a:rPr>
              <a:t>92% accuracy</a:t>
            </a:r>
            <a:r>
              <a:rPr lang="en-US" sz="1100">
                <a:solidFill>
                  <a:schemeClr val="lt1"/>
                </a:solidFill>
              </a:rPr>
              <a:t> with a </a:t>
            </a:r>
            <a:r>
              <a:rPr b="1" lang="en-US" sz="1100">
                <a:solidFill>
                  <a:schemeClr val="lt1"/>
                </a:solidFill>
              </a:rPr>
              <a:t>high recall of 0.959</a:t>
            </a:r>
            <a:r>
              <a:rPr lang="en-US" sz="1100">
                <a:solidFill>
                  <a:schemeClr val="lt1"/>
                </a:solidFill>
              </a:rPr>
              <a:t>, indicating strong ability to identify purchasing sessions correctly.</a:t>
            </a:r>
            <a:endParaRPr sz="1200">
              <a:solidFill>
                <a:schemeClr val="lt1"/>
              </a:solidFill>
              <a:latin typeface="Calibri"/>
              <a:ea typeface="Calibri"/>
              <a:cs typeface="Calibri"/>
              <a:sym typeface="Calibri"/>
            </a:endParaRPr>
          </a:p>
          <a:p>
            <a:pPr indent="-133350" lvl="0" marL="57150" rtl="0" algn="just">
              <a:spcBef>
                <a:spcPts val="0"/>
              </a:spcBef>
              <a:spcAft>
                <a:spcPts val="0"/>
              </a:spcAft>
              <a:buClr>
                <a:schemeClr val="lt1"/>
              </a:buClr>
              <a:buSzPts val="1200"/>
              <a:buChar char="•"/>
            </a:pPr>
            <a:r>
              <a:rPr lang="en-US" sz="1100">
                <a:solidFill>
                  <a:schemeClr val="lt1"/>
                </a:solidFill>
              </a:rPr>
              <a:t>Although slightly lower than the Manhattan variant, it still provided a </a:t>
            </a:r>
            <a:r>
              <a:rPr b="1" lang="en-US" sz="1100">
                <a:solidFill>
                  <a:schemeClr val="lt1"/>
                </a:solidFill>
              </a:rPr>
              <a:t>balanced performance across all key metrics</a:t>
            </a:r>
            <a:r>
              <a:rPr lang="en-US" sz="1100">
                <a:solidFill>
                  <a:schemeClr val="lt1"/>
                </a:solidFill>
              </a:rPr>
              <a:t>, proving its reliability.</a:t>
            </a:r>
            <a:br>
              <a:rPr lang="en-US" sz="1100">
                <a:solidFill>
                  <a:schemeClr val="lt1"/>
                </a:solidFill>
              </a:rPr>
            </a:br>
            <a:endParaRPr sz="1200">
              <a:solidFill>
                <a:schemeClr val="lt1"/>
              </a:solidFill>
              <a:latin typeface="Calibri"/>
              <a:ea typeface="Calibri"/>
              <a:cs typeface="Calibri"/>
              <a:sym typeface="Calibri"/>
            </a:endParaRPr>
          </a:p>
          <a:p>
            <a:pPr indent="0" lvl="0" marL="0" rtl="0" algn="l">
              <a:spcBef>
                <a:spcPts val="0"/>
              </a:spcBef>
              <a:spcAft>
                <a:spcPts val="0"/>
              </a:spcAft>
              <a:buNone/>
            </a:pPr>
            <a:r>
              <a:rPr b="1" i="1" lang="en-US" sz="1200">
                <a:solidFill>
                  <a:schemeClr val="lt1"/>
                </a:solidFill>
                <a:latin typeface="Calibri"/>
                <a:ea typeface="Calibri"/>
                <a:cs typeface="Calibri"/>
                <a:sym typeface="Calibri"/>
              </a:rPr>
              <a:t>Why Euclidean</a:t>
            </a:r>
            <a:r>
              <a:rPr i="1" lang="en-US">
                <a:solidFill>
                  <a:schemeClr val="lt1"/>
                </a:solidFill>
                <a:latin typeface="Dela Gothic One"/>
                <a:ea typeface="Dela Gothic One"/>
                <a:cs typeface="Dela Gothic One"/>
                <a:sym typeface="Dela Gothic One"/>
              </a:rPr>
              <a:t> </a:t>
            </a:r>
            <a:r>
              <a:rPr b="1" i="1" lang="en-US" sz="1200">
                <a:solidFill>
                  <a:schemeClr val="lt1"/>
                </a:solidFill>
                <a:latin typeface="Calibri"/>
                <a:ea typeface="Calibri"/>
                <a:cs typeface="Calibri"/>
                <a:sym typeface="Calibri"/>
              </a:rPr>
              <a:t>Effective for This Data </a:t>
            </a:r>
            <a:endParaRPr b="1" i="1" sz="1200">
              <a:solidFill>
                <a:schemeClr val="lt1"/>
              </a:solidFill>
              <a:latin typeface="Calibri"/>
              <a:ea typeface="Calibri"/>
              <a:cs typeface="Calibri"/>
              <a:sym typeface="Calibri"/>
            </a:endParaRPr>
          </a:p>
          <a:p>
            <a:pPr indent="-95250" lvl="0" marL="57150" rtl="0" algn="just">
              <a:spcBef>
                <a:spcPts val="0"/>
              </a:spcBef>
              <a:spcAft>
                <a:spcPts val="0"/>
              </a:spcAft>
              <a:buClr>
                <a:schemeClr val="lt1"/>
              </a:buClr>
              <a:buSzPts val="600"/>
              <a:buFont typeface="Calibri"/>
              <a:buChar char="●"/>
            </a:pPr>
            <a:r>
              <a:rPr b="1" lang="en-US" sz="1200">
                <a:solidFill>
                  <a:schemeClr val="lt1"/>
                </a:solidFill>
                <a:latin typeface="Calibri"/>
                <a:ea typeface="Calibri"/>
                <a:cs typeface="Calibri"/>
                <a:sym typeface="Calibri"/>
              </a:rPr>
              <a:t>Euclidean distance excels in geometrically well-separated data</a:t>
            </a:r>
            <a:r>
              <a:rPr lang="en-US" sz="1200">
                <a:solidFill>
                  <a:schemeClr val="lt1"/>
                </a:solidFill>
                <a:latin typeface="Calibri"/>
                <a:ea typeface="Calibri"/>
                <a:cs typeface="Calibri"/>
                <a:sym typeface="Calibri"/>
              </a:rPr>
              <a:t>, which helped the model accurately classify sessions based on overall similarity in multi-dimensional space.</a:t>
            </a:r>
            <a:endParaRPr sz="1200">
              <a:solidFill>
                <a:schemeClr val="lt1"/>
              </a:solidFill>
              <a:latin typeface="Calibri"/>
              <a:ea typeface="Calibri"/>
              <a:cs typeface="Calibri"/>
              <a:sym typeface="Calibri"/>
            </a:endParaRPr>
          </a:p>
          <a:p>
            <a:pPr indent="-95250" lvl="0" marL="57150" rtl="0" algn="just">
              <a:spcBef>
                <a:spcPts val="0"/>
              </a:spcBef>
              <a:spcAft>
                <a:spcPts val="0"/>
              </a:spcAft>
              <a:buClr>
                <a:schemeClr val="lt1"/>
              </a:buClr>
              <a:buSzPts val="600"/>
              <a:buFont typeface="Calibri"/>
              <a:buChar char="●"/>
            </a:pPr>
            <a:r>
              <a:rPr lang="en-US" sz="1200">
                <a:solidFill>
                  <a:schemeClr val="lt1"/>
                </a:solidFill>
                <a:latin typeface="Calibri"/>
                <a:ea typeface="Calibri"/>
                <a:cs typeface="Calibri"/>
                <a:sym typeface="Calibri"/>
              </a:rPr>
              <a:t>Despite slightly lower metrics than Manhattan, </a:t>
            </a:r>
            <a:r>
              <a:rPr b="1" lang="en-US" sz="1200">
                <a:solidFill>
                  <a:schemeClr val="lt1"/>
                </a:solidFill>
                <a:latin typeface="Calibri"/>
                <a:ea typeface="Calibri"/>
                <a:cs typeface="Calibri"/>
                <a:sym typeface="Calibri"/>
              </a:rPr>
              <a:t>Euclidean distance offered smoother decision boundaries</a:t>
            </a:r>
            <a:r>
              <a:rPr lang="en-US" sz="1200">
                <a:solidFill>
                  <a:schemeClr val="lt1"/>
                </a:solidFill>
                <a:latin typeface="Calibri"/>
                <a:ea typeface="Calibri"/>
                <a:cs typeface="Calibri"/>
                <a:sym typeface="Calibri"/>
              </a:rPr>
              <a:t>, aiding in generalization across diverse session behaviors.</a:t>
            </a:r>
            <a:endParaRPr sz="1200">
              <a:solidFill>
                <a:schemeClr val="lt1"/>
              </a:solidFill>
              <a:latin typeface="Calibri"/>
              <a:ea typeface="Calibri"/>
              <a:cs typeface="Calibri"/>
              <a:sym typeface="Calibri"/>
            </a:endParaRPr>
          </a:p>
          <a:p>
            <a:pPr indent="0" lvl="0" marL="0" rtl="0" algn="just">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p:txBody>
      </p:sp>
      <p:sp>
        <p:nvSpPr>
          <p:cNvPr id="161" name="Google Shape;161;p25"/>
          <p:cNvSpPr txBox="1"/>
          <p:nvPr/>
        </p:nvSpPr>
        <p:spPr>
          <a:xfrm>
            <a:off x="9397251" y="564575"/>
            <a:ext cx="4904700" cy="7470900"/>
          </a:xfrm>
          <a:prstGeom prst="rect">
            <a:avLst/>
          </a:prstGeom>
          <a:noFill/>
          <a:ln>
            <a:noFill/>
          </a:ln>
        </p:spPr>
        <p:txBody>
          <a:bodyPr anchorCtr="0" anchor="t" bIns="45700" lIns="91425" spcFirstLastPara="1" rIns="91425" wrap="square" tIns="45700">
            <a:spAutoFit/>
          </a:bodyPr>
          <a:lstStyle/>
          <a:p>
            <a:pPr indent="0" lvl="0" marL="0" marR="0" rtl="0" algn="l">
              <a:spcBef>
                <a:spcPts val="195"/>
              </a:spcBef>
              <a:spcAft>
                <a:spcPts val="0"/>
              </a:spcAft>
              <a:buNone/>
            </a:pPr>
            <a:r>
              <a:rPr b="1" i="1" lang="en-US" sz="1200">
                <a:solidFill>
                  <a:schemeClr val="lt1"/>
                </a:solidFill>
                <a:latin typeface="Calibri"/>
                <a:ea typeface="Calibri"/>
                <a:cs typeface="Calibri"/>
                <a:sym typeface="Calibri"/>
              </a:rPr>
              <a:t>Confusion Matrix Analysis</a:t>
            </a:r>
            <a:endParaRPr b="1" i="1" sz="1200">
              <a:solidFill>
                <a:schemeClr val="lt1"/>
              </a:solidFill>
              <a:latin typeface="Calibri"/>
              <a:ea typeface="Calibri"/>
              <a:cs typeface="Calibri"/>
              <a:sym typeface="Calibri"/>
            </a:endParaRPr>
          </a:p>
          <a:p>
            <a:pPr indent="-76200" lvl="0" marL="0" marR="0" rtl="0" algn="l">
              <a:spcBef>
                <a:spcPts val="195"/>
              </a:spcBef>
              <a:spcAft>
                <a:spcPts val="0"/>
              </a:spcAft>
              <a:buClr>
                <a:schemeClr val="lt1"/>
              </a:buClr>
              <a:buSzPts val="1200"/>
              <a:buFont typeface="Arial"/>
              <a:buChar char="•"/>
            </a:pPr>
            <a:r>
              <a:rPr b="1" lang="en-US" sz="1200">
                <a:solidFill>
                  <a:schemeClr val="lt1"/>
                </a:solidFill>
                <a:latin typeface="Calibri"/>
                <a:ea typeface="Calibri"/>
                <a:cs typeface="Calibri"/>
                <a:sym typeface="Calibri"/>
              </a:rPr>
              <a:t> </a:t>
            </a:r>
            <a:r>
              <a:rPr b="1" lang="en-US" sz="1200">
                <a:solidFill>
                  <a:schemeClr val="lt1"/>
                </a:solidFill>
                <a:latin typeface="Calibri"/>
                <a:ea typeface="Calibri"/>
                <a:cs typeface="Calibri"/>
                <a:sym typeface="Calibri"/>
              </a:rPr>
              <a:t>True Negatives (TN = 1096):</a:t>
            </a:r>
            <a:r>
              <a:rPr lang="en-US" sz="1200">
                <a:solidFill>
                  <a:schemeClr val="lt1"/>
                </a:solidFill>
                <a:latin typeface="Calibri"/>
                <a:ea typeface="Calibri"/>
                <a:cs typeface="Calibri"/>
                <a:sym typeface="Calibri"/>
              </a:rPr>
              <a:t> The model successfully identified 1096 sessions that did </a:t>
            </a:r>
            <a:r>
              <a:rPr i="1" lang="en-US" sz="1200">
                <a:solidFill>
                  <a:schemeClr val="lt1"/>
                </a:solidFill>
                <a:latin typeface="Calibri"/>
                <a:ea typeface="Calibri"/>
                <a:cs typeface="Calibri"/>
                <a:sym typeface="Calibri"/>
              </a:rPr>
              <a:t>not</a:t>
            </a:r>
            <a:r>
              <a:rPr lang="en-US" sz="1200">
                <a:solidFill>
                  <a:schemeClr val="lt1"/>
                </a:solidFill>
                <a:latin typeface="Calibri"/>
                <a:ea typeface="Calibri"/>
                <a:cs typeface="Calibri"/>
                <a:sym typeface="Calibri"/>
              </a:rPr>
              <a:t> result in a purchase.</a:t>
            </a:r>
            <a:endParaRPr sz="1200">
              <a:solidFill>
                <a:schemeClr val="lt1"/>
              </a:solidFill>
              <a:latin typeface="Calibri"/>
              <a:ea typeface="Calibri"/>
              <a:cs typeface="Calibri"/>
              <a:sym typeface="Calibri"/>
            </a:endParaRPr>
          </a:p>
          <a:p>
            <a:pPr indent="-76200" lvl="0" marL="0" marR="0" rtl="0" algn="l">
              <a:spcBef>
                <a:spcPts val="195"/>
              </a:spcBef>
              <a:spcAft>
                <a:spcPts val="0"/>
              </a:spcAft>
              <a:buClr>
                <a:schemeClr val="lt1"/>
              </a:buClr>
              <a:buSzPts val="1200"/>
              <a:buFont typeface="Arial"/>
              <a:buChar char="•"/>
            </a:pPr>
            <a:r>
              <a:rPr b="1" lang="en-US" sz="1200">
                <a:solidFill>
                  <a:schemeClr val="lt1"/>
                </a:solidFill>
                <a:latin typeface="Calibri"/>
                <a:ea typeface="Calibri"/>
                <a:cs typeface="Calibri"/>
                <a:sym typeface="Calibri"/>
              </a:rPr>
              <a:t>True Positives (TP = 1036):</a:t>
            </a:r>
            <a:r>
              <a:rPr lang="en-US" sz="1200">
                <a:solidFill>
                  <a:schemeClr val="lt1"/>
                </a:solidFill>
                <a:latin typeface="Calibri"/>
                <a:ea typeface="Calibri"/>
                <a:cs typeface="Calibri"/>
                <a:sym typeface="Calibri"/>
              </a:rPr>
              <a:t> The model correctly predicted 1036 sessions that </a:t>
            </a:r>
            <a:r>
              <a:rPr i="1" lang="en-US" sz="1200">
                <a:solidFill>
                  <a:schemeClr val="lt1"/>
                </a:solidFill>
                <a:latin typeface="Calibri"/>
                <a:ea typeface="Calibri"/>
                <a:cs typeface="Calibri"/>
                <a:sym typeface="Calibri"/>
              </a:rPr>
              <a:t>did</a:t>
            </a:r>
            <a:r>
              <a:rPr lang="en-US" sz="1200">
                <a:solidFill>
                  <a:schemeClr val="lt1"/>
                </a:solidFill>
                <a:latin typeface="Calibri"/>
                <a:ea typeface="Calibri"/>
                <a:cs typeface="Calibri"/>
                <a:sym typeface="Calibri"/>
              </a:rPr>
              <a:t> lead to a purchase.</a:t>
            </a:r>
            <a:endParaRPr sz="1200">
              <a:solidFill>
                <a:schemeClr val="lt1"/>
              </a:solidFill>
              <a:latin typeface="Calibri"/>
              <a:ea typeface="Calibri"/>
              <a:cs typeface="Calibri"/>
              <a:sym typeface="Calibri"/>
            </a:endParaRPr>
          </a:p>
          <a:p>
            <a:pPr indent="-76200" lvl="0" marL="0" marR="0" rtl="0" algn="l">
              <a:spcBef>
                <a:spcPts val="195"/>
              </a:spcBef>
              <a:spcAft>
                <a:spcPts val="0"/>
              </a:spcAft>
              <a:buClr>
                <a:schemeClr val="lt1"/>
              </a:buClr>
              <a:buSzPts val="1200"/>
              <a:buFont typeface="Arial"/>
              <a:buChar char="•"/>
            </a:pPr>
            <a:r>
              <a:rPr b="1" lang="en-US" sz="1200">
                <a:solidFill>
                  <a:schemeClr val="lt1"/>
                </a:solidFill>
                <a:latin typeface="Calibri"/>
                <a:ea typeface="Calibri"/>
                <a:cs typeface="Calibri"/>
                <a:sym typeface="Calibri"/>
              </a:rPr>
              <a:t> </a:t>
            </a:r>
            <a:r>
              <a:rPr b="1" lang="en-US" sz="1200">
                <a:solidFill>
                  <a:schemeClr val="lt1"/>
                </a:solidFill>
                <a:latin typeface="Calibri"/>
                <a:ea typeface="Calibri"/>
                <a:cs typeface="Calibri"/>
                <a:sym typeface="Calibri"/>
              </a:rPr>
              <a:t>False Positives (FP = 49):</a:t>
            </a:r>
            <a:r>
              <a:rPr lang="en-US" sz="1200">
                <a:solidFill>
                  <a:schemeClr val="lt1"/>
                </a:solidFill>
                <a:latin typeface="Calibri"/>
                <a:ea typeface="Calibri"/>
                <a:cs typeface="Calibri"/>
                <a:sym typeface="Calibri"/>
              </a:rPr>
              <a:t> The model incorrectly flagged 49 sessions as purchases when they were actually non-purchasing sessions.</a:t>
            </a:r>
            <a:endParaRPr sz="1200">
              <a:solidFill>
                <a:schemeClr val="lt1"/>
              </a:solidFill>
              <a:latin typeface="Calibri"/>
              <a:ea typeface="Calibri"/>
              <a:cs typeface="Calibri"/>
              <a:sym typeface="Calibri"/>
            </a:endParaRPr>
          </a:p>
          <a:p>
            <a:pPr indent="-76200" lvl="0" marL="0" marR="0" rtl="0" algn="l">
              <a:spcBef>
                <a:spcPts val="195"/>
              </a:spcBef>
              <a:spcAft>
                <a:spcPts val="0"/>
              </a:spcAft>
              <a:buClr>
                <a:schemeClr val="lt1"/>
              </a:buClr>
              <a:buSzPts val="1200"/>
              <a:buFont typeface="Arial"/>
              <a:buChar char="•"/>
            </a:pPr>
            <a:r>
              <a:rPr b="1" lang="en-US" sz="1200">
                <a:solidFill>
                  <a:schemeClr val="lt1"/>
                </a:solidFill>
                <a:latin typeface="Calibri"/>
                <a:ea typeface="Calibri"/>
                <a:cs typeface="Calibri"/>
                <a:sym typeface="Calibri"/>
              </a:rPr>
              <a:t>False Negatives (FN = 112):</a:t>
            </a:r>
            <a:r>
              <a:rPr lang="en-US" sz="1200">
                <a:solidFill>
                  <a:schemeClr val="lt1"/>
                </a:solidFill>
                <a:latin typeface="Calibri"/>
                <a:ea typeface="Calibri"/>
                <a:cs typeface="Calibri"/>
                <a:sym typeface="Calibri"/>
              </a:rPr>
              <a:t> The model failed to identify 112 actual purchasing sessions; it predicted these sessions would not lead to a purchase, but they did.</a:t>
            </a:r>
            <a:endParaRPr sz="1200">
              <a:solidFill>
                <a:schemeClr val="lt1"/>
              </a:solidFill>
              <a:latin typeface="Calibri"/>
              <a:ea typeface="Calibri"/>
              <a:cs typeface="Calibri"/>
              <a:sym typeface="Calibri"/>
            </a:endParaRPr>
          </a:p>
          <a:p>
            <a:pPr indent="0" lvl="0" marL="0" marR="0" rtl="0" algn="l">
              <a:spcBef>
                <a:spcPts val="195"/>
              </a:spcBef>
              <a:spcAft>
                <a:spcPts val="0"/>
              </a:spcAft>
              <a:buClr>
                <a:schemeClr val="dk1"/>
              </a:buClr>
              <a:buSzPts val="1200"/>
              <a:buFont typeface="Arial"/>
              <a:buNone/>
            </a:pPr>
            <a:r>
              <a:rPr lang="en-US" sz="1200">
                <a:solidFill>
                  <a:schemeClr val="lt1"/>
                </a:solidFill>
                <a:latin typeface="Calibri"/>
                <a:ea typeface="Calibri"/>
                <a:cs typeface="Calibri"/>
                <a:sym typeface="Calibri"/>
              </a:rPr>
              <a:t>The model shows better specificity (accuracy in identifying non-purchasers) than sensitivity (accuracy in identifying purchasers).</a:t>
            </a:r>
            <a:endParaRPr sz="1200">
              <a:solidFill>
                <a:schemeClr val="lt1"/>
              </a:solidFill>
              <a:latin typeface="Calibri"/>
              <a:ea typeface="Calibri"/>
              <a:cs typeface="Calibri"/>
              <a:sym typeface="Calibri"/>
            </a:endParaRPr>
          </a:p>
          <a:p>
            <a:pPr indent="0" lvl="0" marL="0" marR="0" rtl="0" algn="l">
              <a:spcBef>
                <a:spcPts val="195"/>
              </a:spcBef>
              <a:spcAft>
                <a:spcPts val="0"/>
              </a:spcAft>
              <a:buClr>
                <a:schemeClr val="dk1"/>
              </a:buClr>
              <a:buSzPts val="1200"/>
              <a:buFont typeface="Arial"/>
              <a:buNone/>
            </a:pPr>
            <a:r>
              <a:t/>
            </a:r>
            <a:endParaRPr sz="1200">
              <a:solidFill>
                <a:schemeClr val="lt1"/>
              </a:solidFill>
              <a:latin typeface="Calibri"/>
              <a:ea typeface="Calibri"/>
              <a:cs typeface="Calibri"/>
              <a:sym typeface="Calibri"/>
            </a:endParaRPr>
          </a:p>
          <a:p>
            <a:pPr indent="0" lvl="0" marL="0" marR="0" rtl="0" algn="l">
              <a:spcBef>
                <a:spcPts val="195"/>
              </a:spcBef>
              <a:spcAft>
                <a:spcPts val="0"/>
              </a:spcAft>
              <a:buNone/>
            </a:pPr>
            <a:r>
              <a:rPr b="1" i="1" lang="en-US" sz="1200">
                <a:solidFill>
                  <a:schemeClr val="lt1"/>
                </a:solidFill>
                <a:latin typeface="Calibri"/>
                <a:ea typeface="Calibri"/>
                <a:cs typeface="Calibri"/>
                <a:sym typeface="Calibri"/>
              </a:rPr>
              <a:t>ROC Curve Findings</a:t>
            </a:r>
            <a:endParaRPr b="1" i="1" sz="1200">
              <a:solidFill>
                <a:schemeClr val="lt1"/>
              </a:solidFill>
              <a:latin typeface="Calibri"/>
              <a:ea typeface="Calibri"/>
              <a:cs typeface="Calibri"/>
              <a:sym typeface="Calibri"/>
            </a:endParaRPr>
          </a:p>
          <a:p>
            <a:pPr indent="-133350" lvl="0" marL="57150" rtl="0" algn="just">
              <a:spcBef>
                <a:spcPts val="195"/>
              </a:spcBef>
              <a:spcAft>
                <a:spcPts val="0"/>
              </a:spcAft>
              <a:buClr>
                <a:schemeClr val="lt1"/>
              </a:buClr>
              <a:buSzPts val="1200"/>
              <a:buChar char="•"/>
            </a:pPr>
            <a:r>
              <a:rPr b="1" lang="en-US" sz="1200">
                <a:solidFill>
                  <a:schemeClr val="lt1"/>
                </a:solidFill>
                <a:latin typeface="Calibri"/>
                <a:ea typeface="Calibri"/>
                <a:cs typeface="Calibri"/>
                <a:sym typeface="Calibri"/>
              </a:rPr>
              <a:t>AUC = 0.89:</a:t>
            </a:r>
            <a:r>
              <a:rPr lang="en-US" sz="1200">
                <a:solidFill>
                  <a:schemeClr val="lt1"/>
                </a:solidFill>
                <a:latin typeface="Calibri"/>
                <a:ea typeface="Calibri"/>
                <a:cs typeface="Calibri"/>
                <a:sym typeface="Calibri"/>
              </a:rPr>
              <a:t> Demonstrates good discriminative ability, indicating that the model is effective at distinguishing between purchasing and non-purchasing sessions.</a:t>
            </a:r>
            <a:endParaRPr sz="1200">
              <a:solidFill>
                <a:schemeClr val="lt1"/>
              </a:solidFill>
              <a:latin typeface="Calibri"/>
              <a:ea typeface="Calibri"/>
              <a:cs typeface="Calibri"/>
              <a:sym typeface="Calibri"/>
            </a:endParaRPr>
          </a:p>
          <a:p>
            <a:pPr indent="-133350" lvl="0" marL="57150" rtl="0" algn="just">
              <a:spcBef>
                <a:spcPts val="195"/>
              </a:spcBef>
              <a:spcAft>
                <a:spcPts val="0"/>
              </a:spcAft>
              <a:buClr>
                <a:schemeClr val="lt1"/>
              </a:buClr>
              <a:buSzPts val="1200"/>
              <a:buChar char="•"/>
            </a:pPr>
            <a:r>
              <a:rPr b="1" lang="en-US" sz="1200">
                <a:solidFill>
                  <a:schemeClr val="lt1"/>
                </a:solidFill>
                <a:latin typeface="Calibri"/>
                <a:ea typeface="Calibri"/>
                <a:cs typeface="Calibri"/>
                <a:sym typeface="Calibri"/>
              </a:rPr>
              <a:t>Curve Shape:</a:t>
            </a:r>
            <a:r>
              <a:rPr lang="en-US" sz="1200">
                <a:solidFill>
                  <a:schemeClr val="lt1"/>
                </a:solidFill>
                <a:latin typeface="Calibri"/>
                <a:ea typeface="Calibri"/>
                <a:cs typeface="Calibri"/>
                <a:sym typeface="Calibri"/>
              </a:rPr>
              <a:t> The ROC curve for KNN rises sharply initially, suggesting the model is efficient at identifying many true positives with minimal false positives. However, the curve flattens out towards the top-right corner, indicating that the model might struggle to distinguish between more borderline cases.</a:t>
            </a:r>
            <a:endParaRPr sz="1200">
              <a:solidFill>
                <a:schemeClr val="lt1"/>
              </a:solidFill>
              <a:latin typeface="Calibri"/>
              <a:ea typeface="Calibri"/>
              <a:cs typeface="Calibri"/>
              <a:sym typeface="Calibri"/>
            </a:endParaRPr>
          </a:p>
          <a:p>
            <a:pPr indent="-133350" lvl="0" marL="57150" rtl="0" algn="just">
              <a:spcBef>
                <a:spcPts val="195"/>
              </a:spcBef>
              <a:spcAft>
                <a:spcPts val="0"/>
              </a:spcAft>
              <a:buClr>
                <a:schemeClr val="lt1"/>
              </a:buClr>
              <a:buSzPts val="1200"/>
              <a:buChar char="•"/>
            </a:pPr>
            <a:r>
              <a:rPr b="1" lang="en-US" sz="1200">
                <a:solidFill>
                  <a:schemeClr val="lt1"/>
                </a:solidFill>
                <a:latin typeface="Calibri"/>
                <a:ea typeface="Calibri"/>
                <a:cs typeface="Calibri"/>
                <a:sym typeface="Calibri"/>
              </a:rPr>
              <a:t>I</a:t>
            </a:r>
            <a:r>
              <a:rPr b="1" lang="en-US" sz="1200">
                <a:solidFill>
                  <a:schemeClr val="lt1"/>
                </a:solidFill>
                <a:latin typeface="Calibri"/>
                <a:ea typeface="Calibri"/>
                <a:cs typeface="Calibri"/>
                <a:sym typeface="Calibri"/>
              </a:rPr>
              <a:t>nterpretation:</a:t>
            </a:r>
            <a:r>
              <a:rPr lang="en-US" sz="1200">
                <a:solidFill>
                  <a:schemeClr val="lt1"/>
                </a:solidFill>
                <a:latin typeface="Calibri"/>
                <a:ea typeface="Calibri"/>
                <a:cs typeface="Calibri"/>
                <a:sym typeface="Calibri"/>
              </a:rPr>
              <a:t> The KNN model shows strong ability in identifying clear-cut purchasing cases but might need improvement in differentiating more ambiguous ones.</a:t>
            </a:r>
            <a:br>
              <a:rPr lang="en-US" sz="1200">
                <a:solidFill>
                  <a:schemeClr val="lt1"/>
                </a:solidFill>
                <a:latin typeface="Calibri"/>
                <a:ea typeface="Calibri"/>
                <a:cs typeface="Calibri"/>
                <a:sym typeface="Calibri"/>
              </a:rPr>
            </a:br>
            <a:endParaRPr sz="1200">
              <a:solidFill>
                <a:schemeClr val="lt1"/>
              </a:solidFill>
              <a:latin typeface="Calibri"/>
              <a:ea typeface="Calibri"/>
              <a:cs typeface="Calibri"/>
              <a:sym typeface="Calibri"/>
            </a:endParaRPr>
          </a:p>
          <a:p>
            <a:pPr indent="0" lvl="0" marL="0" marR="0" rtl="0" algn="l">
              <a:spcBef>
                <a:spcPts val="195"/>
              </a:spcBef>
              <a:spcAft>
                <a:spcPts val="0"/>
              </a:spcAft>
              <a:buNone/>
            </a:pPr>
            <a:r>
              <a:rPr b="1" i="1" lang="en-US" sz="1200">
                <a:solidFill>
                  <a:schemeClr val="lt1"/>
                </a:solidFill>
                <a:latin typeface="Calibri"/>
                <a:ea typeface="Calibri"/>
                <a:cs typeface="Calibri"/>
                <a:sym typeface="Calibri"/>
              </a:rPr>
              <a:t>Cumulative Gains Insights</a:t>
            </a:r>
            <a:endParaRPr b="1" sz="1200">
              <a:solidFill>
                <a:schemeClr val="lt1"/>
              </a:solidFill>
              <a:latin typeface="Calibri"/>
              <a:ea typeface="Calibri"/>
              <a:cs typeface="Calibri"/>
              <a:sym typeface="Calibri"/>
            </a:endParaRPr>
          </a:p>
          <a:p>
            <a:pPr indent="-76200" lvl="0" marL="0" marR="0" rtl="0" algn="just">
              <a:spcBef>
                <a:spcPts val="195"/>
              </a:spcBef>
              <a:spcAft>
                <a:spcPts val="0"/>
              </a:spcAft>
              <a:buClr>
                <a:schemeClr val="lt1"/>
              </a:buClr>
              <a:buSzPts val="1200"/>
              <a:buFont typeface="Arial"/>
              <a:buChar char="•"/>
            </a:pPr>
            <a:r>
              <a:rPr b="1" lang="en-US" sz="1200">
                <a:solidFill>
                  <a:schemeClr val="lt1"/>
                </a:solidFill>
              </a:rPr>
              <a:t>I</a:t>
            </a:r>
            <a:r>
              <a:rPr b="1" lang="en-US" sz="1200">
                <a:solidFill>
                  <a:schemeClr val="lt1"/>
                </a:solidFill>
                <a:latin typeface="Calibri"/>
                <a:ea typeface="Calibri"/>
                <a:cs typeface="Calibri"/>
                <a:sym typeface="Calibri"/>
              </a:rPr>
              <a:t>mproved Targeting:</a:t>
            </a:r>
            <a:r>
              <a:rPr lang="en-US" sz="1200">
                <a:solidFill>
                  <a:schemeClr val="lt1"/>
                </a:solidFill>
                <a:latin typeface="Calibri"/>
                <a:ea typeface="Calibri"/>
                <a:cs typeface="Calibri"/>
                <a:sym typeface="Calibri"/>
              </a:rPr>
              <a:t> A steeper initial rise in the curve indicates that the model is effective at capturing a large portion of the purchasers early on.</a:t>
            </a:r>
            <a:endParaRPr sz="1200">
              <a:solidFill>
                <a:schemeClr val="lt1"/>
              </a:solidFill>
              <a:latin typeface="Calibri"/>
              <a:ea typeface="Calibri"/>
              <a:cs typeface="Calibri"/>
              <a:sym typeface="Calibri"/>
            </a:endParaRPr>
          </a:p>
          <a:p>
            <a:pPr indent="-76200" lvl="0" marL="0" marR="0" rtl="0" algn="just">
              <a:spcBef>
                <a:spcPts val="195"/>
              </a:spcBef>
              <a:spcAft>
                <a:spcPts val="0"/>
              </a:spcAft>
              <a:buClr>
                <a:schemeClr val="lt1"/>
              </a:buClr>
              <a:buSzPts val="1200"/>
              <a:buFont typeface="Arial"/>
              <a:buChar char="•"/>
            </a:pPr>
            <a:r>
              <a:rPr b="1" lang="en-US" sz="1200">
                <a:solidFill>
                  <a:schemeClr val="lt1"/>
                </a:solidFill>
                <a:latin typeface="Calibri"/>
                <a:ea typeface="Calibri"/>
                <a:cs typeface="Calibri"/>
                <a:sym typeface="Calibri"/>
              </a:rPr>
              <a:t>Lift over Baseline:</a:t>
            </a:r>
            <a:r>
              <a:rPr lang="en-US" sz="1200">
                <a:solidFill>
                  <a:schemeClr val="lt1"/>
                </a:solidFill>
                <a:latin typeface="Calibri"/>
                <a:ea typeface="Calibri"/>
                <a:cs typeface="Calibri"/>
                <a:sym typeface="Calibri"/>
              </a:rPr>
              <a:t> The KNN model should demonstrate a clear lift above the baseline (random guessing). This lift quantifies how many times more effective the model is at predicting purchases compared to not using a model at all.</a:t>
            </a:r>
            <a:endParaRPr sz="1200">
              <a:solidFill>
                <a:schemeClr val="lt1"/>
              </a:solidFill>
              <a:latin typeface="Calibri"/>
              <a:ea typeface="Calibri"/>
              <a:cs typeface="Calibri"/>
              <a:sym typeface="Calibri"/>
            </a:endParaRPr>
          </a:p>
          <a:p>
            <a:pPr indent="-76200" lvl="0" marL="0" marR="0" rtl="0" algn="just">
              <a:spcBef>
                <a:spcPts val="195"/>
              </a:spcBef>
              <a:spcAft>
                <a:spcPts val="0"/>
              </a:spcAft>
              <a:buClr>
                <a:schemeClr val="lt1"/>
              </a:buClr>
              <a:buSzPts val="1200"/>
              <a:buFont typeface="Arial"/>
              <a:buChar char="•"/>
            </a:pPr>
            <a:r>
              <a:rPr b="1" lang="en-US" sz="1200">
                <a:solidFill>
                  <a:schemeClr val="lt1"/>
                </a:solidFill>
                <a:latin typeface="Calibri"/>
                <a:ea typeface="Calibri"/>
                <a:cs typeface="Calibri"/>
                <a:sym typeface="Calibri"/>
              </a:rPr>
              <a:t>Performance across Customer Segments:</a:t>
            </a:r>
            <a:r>
              <a:rPr lang="en-US" sz="1200">
                <a:solidFill>
                  <a:schemeClr val="lt1"/>
                </a:solidFill>
                <a:latin typeface="Calibri"/>
                <a:ea typeface="Calibri"/>
                <a:cs typeface="Calibri"/>
                <a:sym typeface="Calibri"/>
              </a:rPr>
              <a:t> The chart can reveal how the model performs across different customer segments. Ideally, the model would maintain a high gain even when targeting a larger percentage of customers, indicating consistent predictive power.</a:t>
            </a:r>
            <a:endParaRPr sz="1200">
              <a:solidFill>
                <a:schemeClr val="lt1"/>
              </a:solidFill>
              <a:latin typeface="Calibri"/>
              <a:ea typeface="Calibri"/>
              <a:cs typeface="Calibri"/>
              <a:sym typeface="Calibri"/>
            </a:endParaRPr>
          </a:p>
          <a:p>
            <a:pPr indent="0" lvl="0" marL="0" marR="0" rtl="0" algn="l">
              <a:spcBef>
                <a:spcPts val="195"/>
              </a:spcBef>
              <a:spcAft>
                <a:spcPts val="195"/>
              </a:spcAft>
              <a:buNone/>
            </a:pPr>
            <a:r>
              <a:t/>
            </a:r>
            <a:endParaRPr sz="1100">
              <a:solidFill>
                <a:schemeClr val="lt1"/>
              </a:solidFill>
              <a:latin typeface="Calibri"/>
              <a:ea typeface="Calibri"/>
              <a:cs typeface="Calibri"/>
              <a:sym typeface="Calibri"/>
            </a:endParaRPr>
          </a:p>
        </p:txBody>
      </p:sp>
      <p:pic>
        <p:nvPicPr>
          <p:cNvPr id="162" name="Google Shape;162;p25"/>
          <p:cNvPicPr preferRelativeResize="0"/>
          <p:nvPr/>
        </p:nvPicPr>
        <p:blipFill rotWithShape="1">
          <a:blip r:embed="rId3">
            <a:alphaModFix/>
          </a:blip>
          <a:srcRect b="15015" l="17961" r="19954" t="53075"/>
          <a:stretch/>
        </p:blipFill>
        <p:spPr>
          <a:xfrm>
            <a:off x="325775" y="5728800"/>
            <a:ext cx="8787350" cy="2306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nvSpPr>
        <p:spPr>
          <a:xfrm>
            <a:off x="561315" y="398898"/>
            <a:ext cx="7315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FAEBEB"/>
              </a:buClr>
              <a:buSzPts val="2400"/>
              <a:buFont typeface="Dela Gothic One"/>
              <a:buNone/>
            </a:pPr>
            <a:r>
              <a:rPr lang="en-US" sz="2400">
                <a:solidFill>
                  <a:srgbClr val="FAEBEB"/>
                </a:solidFill>
                <a:latin typeface="Dela Gothic One"/>
                <a:ea typeface="Dela Gothic One"/>
                <a:cs typeface="Dela Gothic One"/>
                <a:sym typeface="Dela Gothic One"/>
              </a:rPr>
              <a:t>Decision Trees</a:t>
            </a:r>
            <a:endParaRPr sz="2400">
              <a:solidFill>
                <a:srgbClr val="FAEBEB"/>
              </a:solidFill>
              <a:latin typeface="Calibri"/>
              <a:ea typeface="Calibri"/>
              <a:cs typeface="Calibri"/>
              <a:sym typeface="Calibri"/>
            </a:endParaRPr>
          </a:p>
        </p:txBody>
      </p:sp>
      <p:sp>
        <p:nvSpPr>
          <p:cNvPr id="168" name="Google Shape;168;p26"/>
          <p:cNvSpPr txBox="1"/>
          <p:nvPr/>
        </p:nvSpPr>
        <p:spPr>
          <a:xfrm>
            <a:off x="561325" y="1421700"/>
            <a:ext cx="7693800" cy="289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a:solidFill>
                  <a:schemeClr val="lt1"/>
                </a:solidFill>
                <a:latin typeface="Calibri"/>
                <a:ea typeface="Calibri"/>
                <a:cs typeface="Calibri"/>
                <a:sym typeface="Calibri"/>
              </a:rPr>
              <a:t>Performance Highlight</a:t>
            </a:r>
            <a:endParaRPr>
              <a:solidFill>
                <a:schemeClr val="lt1"/>
              </a:solidFill>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Achieved a high accuracy of 90.3%, demonstrating strong predictive capability for purchase intent classification.</a:t>
            </a:r>
            <a:endParaRPr>
              <a:solidFill>
                <a:schemeClr val="lt1"/>
              </a:solidFill>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Maintained balanced performance across both classes, with precision, recall, and F1-score all around 90%, indicating effectiveness in identifying both purchasers and non-purchasers.</a:t>
            </a:r>
            <a:endParaRPr>
              <a:solidFill>
                <a:schemeClr val="lt1"/>
              </a:solidFill>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Why Decision </a:t>
            </a:r>
            <a:r>
              <a:rPr b="1" i="1" lang="en-US">
                <a:solidFill>
                  <a:schemeClr val="lt1"/>
                </a:solidFill>
                <a:latin typeface="Calibri"/>
                <a:ea typeface="Calibri"/>
                <a:cs typeface="Calibri"/>
                <a:sym typeface="Calibri"/>
              </a:rPr>
              <a:t>Trees Was</a:t>
            </a:r>
            <a:r>
              <a:rPr b="1" i="1" lang="en-US">
                <a:solidFill>
                  <a:schemeClr val="lt1"/>
                </a:solidFill>
                <a:latin typeface="Calibri"/>
                <a:ea typeface="Calibri"/>
                <a:cs typeface="Calibri"/>
                <a:sym typeface="Calibri"/>
              </a:rPr>
              <a:t> Effective for This Data </a:t>
            </a:r>
            <a:endParaRPr>
              <a:solidFill>
                <a:schemeClr val="lt1"/>
              </a:solidFill>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Decision Trees effectively handle datasets with mixed data types, as this dataset includes both numerical and categorical variables.</a:t>
            </a:r>
            <a:endParaRPr>
              <a:solidFill>
                <a:schemeClr val="lt1"/>
              </a:solidFill>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The model's ability to capture non-linear relationships within the data is beneficial for understanding complex purchase patterns.</a:t>
            </a:r>
            <a:endParaRPr>
              <a:solidFill>
                <a:schemeClr val="lt1"/>
              </a:solidFill>
              <a:latin typeface="Calibri"/>
              <a:ea typeface="Calibri"/>
              <a:cs typeface="Calibri"/>
              <a:sym typeface="Calibri"/>
            </a:endParaRPr>
          </a:p>
        </p:txBody>
      </p:sp>
      <p:sp>
        <p:nvSpPr>
          <p:cNvPr id="169" name="Google Shape;169;p26"/>
          <p:cNvSpPr txBox="1"/>
          <p:nvPr/>
        </p:nvSpPr>
        <p:spPr>
          <a:xfrm>
            <a:off x="9518650" y="1019625"/>
            <a:ext cx="4583700" cy="6907200"/>
          </a:xfrm>
          <a:prstGeom prst="rect">
            <a:avLst/>
          </a:prstGeom>
          <a:noFill/>
          <a:ln>
            <a:noFill/>
          </a:ln>
        </p:spPr>
        <p:txBody>
          <a:bodyPr anchorCtr="0" anchor="t" bIns="45700" lIns="91425" spcFirstLastPara="1" rIns="91425" wrap="square" tIns="45700">
            <a:spAutoFit/>
          </a:bodyPr>
          <a:lstStyle/>
          <a:p>
            <a:pPr indent="0" lvl="0" marL="0" marR="0" rtl="0" algn="l">
              <a:spcBef>
                <a:spcPts val="195"/>
              </a:spcBef>
              <a:spcAft>
                <a:spcPts val="0"/>
              </a:spcAft>
              <a:buNone/>
            </a:pPr>
            <a:r>
              <a:rPr b="1" i="1" lang="en-US" sz="1200">
                <a:solidFill>
                  <a:schemeClr val="lt1"/>
                </a:solidFill>
                <a:latin typeface="Calibri"/>
                <a:ea typeface="Calibri"/>
                <a:cs typeface="Calibri"/>
                <a:sym typeface="Calibri"/>
              </a:rPr>
              <a:t>C</a:t>
            </a:r>
            <a:r>
              <a:rPr b="1" i="1" lang="en-US" sz="1200">
                <a:solidFill>
                  <a:schemeClr val="lt1"/>
                </a:solidFill>
                <a:latin typeface="Calibri"/>
                <a:ea typeface="Calibri"/>
                <a:cs typeface="Calibri"/>
                <a:sym typeface="Calibri"/>
              </a:rPr>
              <a:t>onfusion Matrix Analysis</a:t>
            </a:r>
            <a:br>
              <a:rPr b="1" i="1" lang="en-US" sz="1200">
                <a:solidFill>
                  <a:schemeClr val="lt1"/>
                </a:solidFill>
                <a:latin typeface="Calibri"/>
                <a:ea typeface="Calibri"/>
                <a:cs typeface="Calibri"/>
                <a:sym typeface="Calibri"/>
              </a:rPr>
            </a:br>
            <a:endParaRPr b="1" i="1" sz="1200">
              <a:solidFill>
                <a:schemeClr val="lt1"/>
              </a:solidFill>
              <a:latin typeface="Calibri"/>
              <a:ea typeface="Calibri"/>
              <a:cs typeface="Calibri"/>
              <a:sym typeface="Calibri"/>
            </a:endParaRPr>
          </a:p>
          <a:p>
            <a:pPr indent="-76200" lvl="0" marL="0" marR="0" rtl="0" algn="just">
              <a:spcBef>
                <a:spcPts val="195"/>
              </a:spcBef>
              <a:spcAft>
                <a:spcPts val="0"/>
              </a:spcAft>
              <a:buClr>
                <a:schemeClr val="lt1"/>
              </a:buClr>
              <a:buSzPts val="1200"/>
              <a:buFont typeface="Arial"/>
              <a:buChar char="•"/>
            </a:pPr>
            <a:r>
              <a:rPr b="1" lang="en-US" sz="1200">
                <a:solidFill>
                  <a:schemeClr val="lt1"/>
                </a:solidFill>
                <a:latin typeface="Calibri"/>
                <a:ea typeface="Calibri"/>
                <a:cs typeface="Calibri"/>
                <a:sym typeface="Calibri"/>
              </a:rPr>
              <a:t>True Negatives (TN = 870):</a:t>
            </a:r>
            <a:r>
              <a:rPr lang="en-US" sz="1200">
                <a:solidFill>
                  <a:schemeClr val="lt1"/>
                </a:solidFill>
                <a:latin typeface="Calibri"/>
                <a:ea typeface="Calibri"/>
                <a:cs typeface="Calibri"/>
                <a:sym typeface="Calibri"/>
              </a:rPr>
              <a:t> Successfully identified 870 non-purchasing sessions.</a:t>
            </a:r>
            <a:endParaRPr sz="1200">
              <a:solidFill>
                <a:schemeClr val="lt1"/>
              </a:solidFill>
              <a:latin typeface="Calibri"/>
              <a:ea typeface="Calibri"/>
              <a:cs typeface="Calibri"/>
              <a:sym typeface="Calibri"/>
            </a:endParaRPr>
          </a:p>
          <a:p>
            <a:pPr indent="-76200" lvl="0" marL="0" marR="0" rtl="0" algn="just">
              <a:spcBef>
                <a:spcPts val="195"/>
              </a:spcBef>
              <a:spcAft>
                <a:spcPts val="0"/>
              </a:spcAft>
              <a:buClr>
                <a:schemeClr val="lt1"/>
              </a:buClr>
              <a:buSzPts val="1200"/>
              <a:buFont typeface="Arial"/>
              <a:buChar char="•"/>
            </a:pPr>
            <a:r>
              <a:rPr b="1" lang="en-US" sz="1200">
                <a:solidFill>
                  <a:schemeClr val="lt1"/>
                </a:solidFill>
                <a:latin typeface="Calibri"/>
                <a:ea typeface="Calibri"/>
                <a:cs typeface="Calibri"/>
                <a:sym typeface="Calibri"/>
              </a:rPr>
              <a:t>True Positives (TP = 1036):</a:t>
            </a:r>
            <a:r>
              <a:rPr lang="en-US" sz="1200">
                <a:solidFill>
                  <a:schemeClr val="lt1"/>
                </a:solidFill>
                <a:latin typeface="Calibri"/>
                <a:ea typeface="Calibri"/>
                <a:cs typeface="Calibri"/>
                <a:sym typeface="Calibri"/>
              </a:rPr>
              <a:t> Correctly predicted 1036 purchasing sessions.</a:t>
            </a:r>
            <a:endParaRPr sz="1200">
              <a:solidFill>
                <a:schemeClr val="lt1"/>
              </a:solidFill>
              <a:latin typeface="Calibri"/>
              <a:ea typeface="Calibri"/>
              <a:cs typeface="Calibri"/>
              <a:sym typeface="Calibri"/>
            </a:endParaRPr>
          </a:p>
          <a:p>
            <a:pPr indent="-76200" lvl="0" marL="0" marR="0" rtl="0" algn="just">
              <a:spcBef>
                <a:spcPts val="195"/>
              </a:spcBef>
              <a:spcAft>
                <a:spcPts val="0"/>
              </a:spcAft>
              <a:buClr>
                <a:schemeClr val="lt1"/>
              </a:buClr>
              <a:buSzPts val="1200"/>
              <a:buFont typeface="Arial"/>
              <a:buChar char="•"/>
            </a:pPr>
            <a:r>
              <a:rPr b="1" lang="en-US" sz="1200">
                <a:solidFill>
                  <a:schemeClr val="lt1"/>
                </a:solidFill>
                <a:latin typeface="Calibri"/>
                <a:ea typeface="Calibri"/>
                <a:cs typeface="Calibri"/>
                <a:sym typeface="Calibri"/>
              </a:rPr>
              <a:t>False Positives (FP = 49):</a:t>
            </a:r>
            <a:r>
              <a:rPr lang="en-US" sz="1200">
                <a:solidFill>
                  <a:schemeClr val="lt1"/>
                </a:solidFill>
                <a:latin typeface="Calibri"/>
                <a:ea typeface="Calibri"/>
                <a:cs typeface="Calibri"/>
                <a:sym typeface="Calibri"/>
              </a:rPr>
              <a:t> Incorrectly flagged 49 non-purchasing sessions as purchases.</a:t>
            </a:r>
            <a:endParaRPr sz="1200">
              <a:solidFill>
                <a:schemeClr val="lt1"/>
              </a:solidFill>
              <a:latin typeface="Calibri"/>
              <a:ea typeface="Calibri"/>
              <a:cs typeface="Calibri"/>
              <a:sym typeface="Calibri"/>
            </a:endParaRPr>
          </a:p>
          <a:p>
            <a:pPr indent="-76200" lvl="0" marL="0" marR="0" rtl="0" algn="just">
              <a:spcBef>
                <a:spcPts val="195"/>
              </a:spcBef>
              <a:spcAft>
                <a:spcPts val="0"/>
              </a:spcAft>
              <a:buClr>
                <a:schemeClr val="lt1"/>
              </a:buClr>
              <a:buSzPts val="1200"/>
              <a:buFont typeface="Calibri"/>
              <a:buChar char="•"/>
            </a:pPr>
            <a:r>
              <a:rPr b="1" lang="en-US" sz="1200">
                <a:solidFill>
                  <a:schemeClr val="lt1"/>
                </a:solidFill>
                <a:latin typeface="Calibri"/>
                <a:ea typeface="Calibri"/>
                <a:cs typeface="Calibri"/>
                <a:sym typeface="Calibri"/>
              </a:rPr>
              <a:t>False Negatives (FN = 112):</a:t>
            </a:r>
            <a:r>
              <a:rPr lang="en-US" sz="1200">
                <a:solidFill>
                  <a:schemeClr val="lt1"/>
                </a:solidFill>
                <a:latin typeface="Calibri"/>
                <a:ea typeface="Calibri"/>
                <a:cs typeface="Calibri"/>
                <a:sym typeface="Calibri"/>
              </a:rPr>
              <a:t> Failed to identify 112 actual purchasing sessions.</a:t>
            </a:r>
            <a:endParaRPr sz="1200">
              <a:solidFill>
                <a:schemeClr val="lt1"/>
              </a:solidFill>
              <a:latin typeface="Calibri"/>
              <a:ea typeface="Calibri"/>
              <a:cs typeface="Calibri"/>
              <a:sym typeface="Calibri"/>
            </a:endParaRPr>
          </a:p>
          <a:p>
            <a:pPr indent="-76200" lvl="0" marL="0" marR="0" rtl="0" algn="l">
              <a:spcBef>
                <a:spcPts val="195"/>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 The model shows better specificity (accuracy in identifying non-purchasers) than sensitivity (accuracy in identifying purchasers)</a:t>
            </a:r>
            <a:endParaRPr>
              <a:solidFill>
                <a:schemeClr val="lt1"/>
              </a:solidFill>
            </a:endParaRPr>
          </a:p>
          <a:p>
            <a:pPr indent="0" lvl="0" marL="0" marR="0" rtl="0" algn="l">
              <a:spcBef>
                <a:spcPts val="195"/>
              </a:spcBef>
              <a:spcAft>
                <a:spcPts val="0"/>
              </a:spcAft>
              <a:buClr>
                <a:schemeClr val="dk1"/>
              </a:buClr>
              <a:buSzPts val="1200"/>
              <a:buFont typeface="Arial"/>
              <a:buNone/>
            </a:pPr>
            <a:r>
              <a:t/>
            </a:r>
            <a:endParaRPr sz="1200">
              <a:solidFill>
                <a:schemeClr val="lt1"/>
              </a:solidFill>
              <a:latin typeface="Calibri"/>
              <a:ea typeface="Calibri"/>
              <a:cs typeface="Calibri"/>
              <a:sym typeface="Calibri"/>
            </a:endParaRPr>
          </a:p>
          <a:p>
            <a:pPr indent="0" lvl="0" marL="0" marR="0" rtl="0" algn="l">
              <a:spcBef>
                <a:spcPts val="195"/>
              </a:spcBef>
              <a:spcAft>
                <a:spcPts val="0"/>
              </a:spcAft>
              <a:buNone/>
            </a:pPr>
            <a:r>
              <a:rPr b="1" i="1" lang="en-US" sz="1200">
                <a:solidFill>
                  <a:schemeClr val="lt1"/>
                </a:solidFill>
                <a:latin typeface="Calibri"/>
                <a:ea typeface="Calibri"/>
                <a:cs typeface="Calibri"/>
                <a:sym typeface="Calibri"/>
              </a:rPr>
              <a:t>ROC Curve Findings</a:t>
            </a:r>
            <a:br>
              <a:rPr b="1" i="1" lang="en-US" sz="1200">
                <a:solidFill>
                  <a:schemeClr val="lt1"/>
                </a:solidFill>
                <a:latin typeface="Calibri"/>
                <a:ea typeface="Calibri"/>
                <a:cs typeface="Calibri"/>
                <a:sym typeface="Calibri"/>
              </a:rPr>
            </a:br>
            <a:endParaRPr b="1" i="1" sz="1200">
              <a:solidFill>
                <a:schemeClr val="lt1"/>
              </a:solidFill>
              <a:latin typeface="Calibri"/>
              <a:ea typeface="Calibri"/>
              <a:cs typeface="Calibri"/>
              <a:sym typeface="Calibri"/>
            </a:endParaRPr>
          </a:p>
          <a:p>
            <a:pPr indent="-76200" lvl="0" marL="0" marR="0" rtl="0" algn="just">
              <a:spcBef>
                <a:spcPts val="195"/>
              </a:spcBef>
              <a:spcAft>
                <a:spcPts val="0"/>
              </a:spcAft>
              <a:buClr>
                <a:schemeClr val="lt1"/>
              </a:buClr>
              <a:buSzPts val="1200"/>
              <a:buFont typeface="Arial"/>
              <a:buChar char="•"/>
            </a:pPr>
            <a:r>
              <a:rPr b="1" lang="en-US" sz="1200">
                <a:solidFill>
                  <a:schemeClr val="lt1"/>
                </a:solidFill>
                <a:latin typeface="Calibri"/>
                <a:ea typeface="Calibri"/>
                <a:cs typeface="Calibri"/>
                <a:sym typeface="Calibri"/>
              </a:rPr>
              <a:t> </a:t>
            </a:r>
            <a:r>
              <a:rPr b="1" lang="en-US" sz="1200">
                <a:solidFill>
                  <a:schemeClr val="lt1"/>
                </a:solidFill>
                <a:latin typeface="Calibri"/>
                <a:ea typeface="Calibri"/>
                <a:cs typeface="Calibri"/>
                <a:sym typeface="Calibri"/>
              </a:rPr>
              <a:t>Good Discriminative Ability:</a:t>
            </a:r>
            <a:r>
              <a:rPr lang="en-US" sz="1200">
                <a:solidFill>
                  <a:schemeClr val="lt1"/>
                </a:solidFill>
                <a:latin typeface="Calibri"/>
                <a:ea typeface="Calibri"/>
                <a:cs typeface="Calibri"/>
                <a:sym typeface="Calibri"/>
              </a:rPr>
              <a:t> The Decision Tree model has an AUC of 0.83, demonstrating a good ability to distinguish between purchasing and non-purchasing sessions.</a:t>
            </a:r>
            <a:endParaRPr sz="1200">
              <a:solidFill>
                <a:schemeClr val="lt1"/>
              </a:solidFill>
              <a:latin typeface="Calibri"/>
              <a:ea typeface="Calibri"/>
              <a:cs typeface="Calibri"/>
              <a:sym typeface="Calibri"/>
            </a:endParaRPr>
          </a:p>
          <a:p>
            <a:pPr indent="-76200" lvl="0" marL="0" marR="0" rtl="0" algn="just">
              <a:spcBef>
                <a:spcPts val="195"/>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P</a:t>
            </a:r>
            <a:r>
              <a:rPr b="1" lang="en-US" sz="1200">
                <a:solidFill>
                  <a:schemeClr val="lt1"/>
                </a:solidFill>
                <a:latin typeface="Calibri"/>
                <a:ea typeface="Calibri"/>
                <a:cs typeface="Calibri"/>
                <a:sym typeface="Calibri"/>
              </a:rPr>
              <a:t>erformance Characteristics:</a:t>
            </a:r>
            <a:r>
              <a:rPr lang="en-US" sz="1200">
                <a:solidFill>
                  <a:schemeClr val="lt1"/>
                </a:solidFill>
                <a:latin typeface="Calibri"/>
                <a:ea typeface="Calibri"/>
                <a:cs typeface="Calibri"/>
                <a:sym typeface="Calibri"/>
              </a:rPr>
              <a:t> The ROC curve's shape suggests that the model effectively identifies "obvious" purchasers but encounters more difficulty with classifying borderline cases.</a:t>
            </a:r>
            <a:endParaRPr sz="1200">
              <a:solidFill>
                <a:schemeClr val="lt1"/>
              </a:solidFill>
              <a:latin typeface="Calibri"/>
              <a:ea typeface="Calibri"/>
              <a:cs typeface="Calibri"/>
              <a:sym typeface="Calibri"/>
            </a:endParaRPr>
          </a:p>
          <a:p>
            <a:pPr indent="0" lvl="0" marL="0" marR="0" rtl="0" algn="l">
              <a:spcBef>
                <a:spcPts val="195"/>
              </a:spcBef>
              <a:spcAft>
                <a:spcPts val="0"/>
              </a:spcAft>
              <a:buNone/>
            </a:pPr>
            <a:r>
              <a:t/>
            </a:r>
            <a:endParaRPr sz="1200">
              <a:solidFill>
                <a:schemeClr val="lt1"/>
              </a:solidFill>
              <a:latin typeface="Calibri"/>
              <a:ea typeface="Calibri"/>
              <a:cs typeface="Calibri"/>
              <a:sym typeface="Calibri"/>
            </a:endParaRPr>
          </a:p>
          <a:p>
            <a:pPr indent="0" lvl="0" marL="0" marR="0" rtl="0" algn="l">
              <a:spcBef>
                <a:spcPts val="195"/>
              </a:spcBef>
              <a:spcAft>
                <a:spcPts val="0"/>
              </a:spcAft>
              <a:buNone/>
            </a:pPr>
            <a:r>
              <a:rPr b="1" i="1" lang="en-US" sz="1200">
                <a:solidFill>
                  <a:schemeClr val="lt1"/>
                </a:solidFill>
                <a:latin typeface="Calibri"/>
                <a:ea typeface="Calibri"/>
                <a:cs typeface="Calibri"/>
                <a:sym typeface="Calibri"/>
              </a:rPr>
              <a:t>Cumulative Gains Insights</a:t>
            </a:r>
            <a:br>
              <a:rPr b="1" i="1" lang="en-US" sz="1200">
                <a:solidFill>
                  <a:schemeClr val="lt1"/>
                </a:solidFill>
                <a:latin typeface="Calibri"/>
                <a:ea typeface="Calibri"/>
                <a:cs typeface="Calibri"/>
                <a:sym typeface="Calibri"/>
              </a:rPr>
            </a:br>
            <a:endParaRPr b="1" sz="1200">
              <a:solidFill>
                <a:schemeClr val="lt1"/>
              </a:solidFill>
              <a:latin typeface="Calibri"/>
              <a:ea typeface="Calibri"/>
              <a:cs typeface="Calibri"/>
              <a:sym typeface="Calibri"/>
            </a:endParaRPr>
          </a:p>
          <a:p>
            <a:pPr indent="-76200" lvl="0" marL="0" marR="0" rtl="0" algn="just">
              <a:spcBef>
                <a:spcPts val="195"/>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 </a:t>
            </a:r>
            <a:r>
              <a:rPr b="1" lang="en-US" sz="1200">
                <a:solidFill>
                  <a:schemeClr val="lt1"/>
                </a:solidFill>
                <a:latin typeface="Calibri"/>
                <a:ea typeface="Calibri"/>
                <a:cs typeface="Calibri"/>
                <a:sym typeface="Calibri"/>
              </a:rPr>
              <a:t>Top Customer Targeting:</a:t>
            </a:r>
            <a:r>
              <a:rPr lang="en-US" sz="1200">
                <a:solidFill>
                  <a:schemeClr val="lt1"/>
                </a:solidFill>
                <a:latin typeface="Calibri"/>
                <a:ea typeface="Calibri"/>
                <a:cs typeface="Calibri"/>
                <a:sym typeface="Calibri"/>
              </a:rPr>
              <a:t> A cumulative gains chart for the Decision Tree would show how effectively the model can identify the most likely purchasers within a smaller percentage of the customer base. A steep initial rise in the curve would indicate that the model captures a large proportion of purchases by focusing on the top-ranked customers.</a:t>
            </a:r>
            <a:endParaRPr sz="1200">
              <a:solidFill>
                <a:schemeClr val="lt1"/>
              </a:solidFill>
              <a:latin typeface="Calibri"/>
              <a:ea typeface="Calibri"/>
              <a:cs typeface="Calibri"/>
              <a:sym typeface="Calibri"/>
            </a:endParaRPr>
          </a:p>
          <a:p>
            <a:pPr indent="-76200" lvl="0" marL="0" marR="0" rtl="0" algn="just">
              <a:spcBef>
                <a:spcPts val="195"/>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 </a:t>
            </a:r>
            <a:r>
              <a:rPr b="1" lang="en-US" sz="1200">
                <a:solidFill>
                  <a:schemeClr val="lt1"/>
                </a:solidFill>
                <a:latin typeface="Calibri"/>
                <a:ea typeface="Calibri"/>
                <a:cs typeface="Calibri"/>
                <a:sym typeface="Calibri"/>
              </a:rPr>
              <a:t>Performance Lift:</a:t>
            </a:r>
            <a:r>
              <a:rPr lang="en-US" sz="1200">
                <a:solidFill>
                  <a:schemeClr val="lt1"/>
                </a:solidFill>
                <a:latin typeface="Calibri"/>
                <a:ea typeface="Calibri"/>
                <a:cs typeface="Calibri"/>
                <a:sym typeface="Calibri"/>
              </a:rPr>
              <a:t> The chart would demonstrate the model's performance compared to random targeting. A cumulative gains curve that rises significantly above the baseline (random selection) would show that the Decision Tree provides a substantial improvement in identifying potential buyers.</a:t>
            </a:r>
            <a:endParaRPr sz="1200">
              <a:solidFill>
                <a:schemeClr val="lt1"/>
              </a:solidFill>
              <a:latin typeface="Calibri"/>
              <a:ea typeface="Calibri"/>
              <a:cs typeface="Calibri"/>
              <a:sym typeface="Calibri"/>
            </a:endParaRPr>
          </a:p>
          <a:p>
            <a:pPr indent="0" lvl="0" marL="0" marR="0" rtl="0" algn="l">
              <a:spcBef>
                <a:spcPts val="195"/>
              </a:spcBef>
              <a:spcAft>
                <a:spcPts val="195"/>
              </a:spcAft>
              <a:buNone/>
            </a:pPr>
            <a:r>
              <a:t/>
            </a:r>
            <a:endParaRPr sz="1200">
              <a:solidFill>
                <a:schemeClr val="lt1"/>
              </a:solidFill>
              <a:latin typeface="Calibri"/>
              <a:ea typeface="Calibri"/>
              <a:cs typeface="Calibri"/>
              <a:sym typeface="Calibri"/>
            </a:endParaRPr>
          </a:p>
        </p:txBody>
      </p:sp>
      <p:pic>
        <p:nvPicPr>
          <p:cNvPr id="170" name="Google Shape;170;p26"/>
          <p:cNvPicPr preferRelativeResize="0"/>
          <p:nvPr/>
        </p:nvPicPr>
        <p:blipFill rotWithShape="1">
          <a:blip r:embed="rId3">
            <a:alphaModFix/>
          </a:blip>
          <a:srcRect b="32313" l="18858" r="23025" t="40115"/>
          <a:stretch/>
        </p:blipFill>
        <p:spPr>
          <a:xfrm>
            <a:off x="561325" y="4615375"/>
            <a:ext cx="8502802" cy="2919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nvSpPr>
        <p:spPr>
          <a:xfrm>
            <a:off x="561315" y="408923"/>
            <a:ext cx="7315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FAEBEB"/>
              </a:buClr>
              <a:buSzPts val="2400"/>
              <a:buFont typeface="Dela Gothic One"/>
              <a:buNone/>
            </a:pPr>
            <a:r>
              <a:rPr lang="en-US" sz="2400">
                <a:solidFill>
                  <a:srgbClr val="FAEBEB"/>
                </a:solidFill>
                <a:latin typeface="Dela Gothic One"/>
                <a:ea typeface="Dela Gothic One"/>
                <a:cs typeface="Dela Gothic One"/>
                <a:sym typeface="Dela Gothic One"/>
              </a:rPr>
              <a:t>Neural Networks </a:t>
            </a:r>
            <a:r>
              <a:rPr i="1" lang="en-US">
                <a:solidFill>
                  <a:srgbClr val="FAEBEB"/>
                </a:solidFill>
                <a:latin typeface="Dela Gothic One"/>
                <a:ea typeface="Dela Gothic One"/>
                <a:cs typeface="Dela Gothic One"/>
                <a:sym typeface="Dela Gothic One"/>
              </a:rPr>
              <a:t>Using MLP</a:t>
            </a:r>
            <a:endParaRPr i="1">
              <a:solidFill>
                <a:srgbClr val="FAEBEB"/>
              </a:solidFill>
              <a:latin typeface="Calibri"/>
              <a:ea typeface="Calibri"/>
              <a:cs typeface="Calibri"/>
              <a:sym typeface="Calibri"/>
            </a:endParaRPr>
          </a:p>
        </p:txBody>
      </p:sp>
      <p:sp>
        <p:nvSpPr>
          <p:cNvPr id="176" name="Google Shape;176;p27"/>
          <p:cNvSpPr txBox="1"/>
          <p:nvPr/>
        </p:nvSpPr>
        <p:spPr>
          <a:xfrm>
            <a:off x="495325" y="1122975"/>
            <a:ext cx="7693800" cy="4186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a:solidFill>
                  <a:schemeClr val="lt1"/>
                </a:solidFill>
                <a:latin typeface="Calibri"/>
                <a:ea typeface="Calibri"/>
                <a:cs typeface="Calibri"/>
                <a:sym typeface="Calibri"/>
              </a:rPr>
              <a:t>Performance Highlight</a:t>
            </a:r>
            <a:endParaRPr>
              <a:solidFill>
                <a:schemeClr val="lt1"/>
              </a:solidFill>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just">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High Accuracy:</a:t>
            </a:r>
            <a:r>
              <a:rPr lang="en-US">
                <a:solidFill>
                  <a:schemeClr val="lt1"/>
                </a:solidFill>
                <a:latin typeface="Calibri"/>
                <a:ea typeface="Calibri"/>
                <a:cs typeface="Calibri"/>
                <a:sym typeface="Calibri"/>
              </a:rPr>
              <a:t> The MultiLayer Perceptron model achieved a good accuracy of 0.883 in predicting purchase intent. This indicates that the model correctly classified a large proportion of customer sessions.</a:t>
            </a:r>
            <a:endParaRPr>
              <a:solidFill>
                <a:schemeClr val="lt1"/>
              </a:solidFill>
              <a:latin typeface="Calibri"/>
              <a:ea typeface="Calibri"/>
              <a:cs typeface="Calibri"/>
              <a:sym typeface="Calibri"/>
            </a:endParaRPr>
          </a:p>
          <a:p>
            <a:pPr indent="-88900" lvl="0" marL="0" marR="0" rtl="0" algn="just">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Balanced Class Performance:</a:t>
            </a:r>
            <a:r>
              <a:rPr lang="en-US">
                <a:solidFill>
                  <a:schemeClr val="lt1"/>
                </a:solidFill>
                <a:latin typeface="Calibri"/>
                <a:ea typeface="Calibri"/>
                <a:cs typeface="Calibri"/>
                <a:sym typeface="Calibri"/>
              </a:rPr>
              <a:t> The model demonstrated balanced performance across both purchasing and non-purchasing sessions, as shown by the precision, recall, and F1-score all being around 0.88. This suggests that the model is effective in identifying both positive and negative cases.</a:t>
            </a:r>
            <a:endParaRPr>
              <a:solidFill>
                <a:schemeClr val="lt1"/>
              </a:solidFill>
              <a:latin typeface="Calibri"/>
              <a:ea typeface="Calibri"/>
              <a:cs typeface="Calibri"/>
              <a:sym typeface="Calibri"/>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Why Neural Networks Was Effective for This Data </a:t>
            </a:r>
            <a:endParaRPr>
              <a:solidFill>
                <a:schemeClr val="lt1"/>
              </a:solidFill>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just">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b="1" lang="en-US">
                <a:solidFill>
                  <a:schemeClr val="lt1"/>
                </a:solidFill>
                <a:latin typeface="Calibri"/>
                <a:ea typeface="Calibri"/>
                <a:cs typeface="Calibri"/>
                <a:sym typeface="Calibri"/>
              </a:rPr>
              <a:t>Modeling Complex Relationships:</a:t>
            </a:r>
            <a:r>
              <a:rPr lang="en-US">
                <a:solidFill>
                  <a:schemeClr val="lt1"/>
                </a:solidFill>
                <a:latin typeface="Calibri"/>
                <a:ea typeface="Calibri"/>
                <a:cs typeface="Calibri"/>
                <a:sym typeface="Calibri"/>
              </a:rPr>
              <a:t> Neural networks, particularly MLPs, are capable of learning complex non-linear relationships between input features and the target variable. This is important in e-commerce data, where purchase behavior can be influenced by various interacting factors that don't follow a simple linear pattern.</a:t>
            </a:r>
            <a:endParaRPr>
              <a:solidFill>
                <a:schemeClr val="lt1"/>
              </a:solidFill>
              <a:latin typeface="Calibri"/>
              <a:ea typeface="Calibri"/>
              <a:cs typeface="Calibri"/>
              <a:sym typeface="Calibri"/>
            </a:endParaRPr>
          </a:p>
          <a:p>
            <a:pPr indent="-88900" lvl="0" marL="0" marR="0" rtl="0" algn="just">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Feature Representation Learning:</a:t>
            </a:r>
            <a:r>
              <a:rPr lang="en-US">
                <a:solidFill>
                  <a:schemeClr val="lt1"/>
                </a:solidFill>
                <a:latin typeface="Calibri"/>
                <a:ea typeface="Calibri"/>
                <a:cs typeface="Calibri"/>
                <a:sym typeface="Calibri"/>
              </a:rPr>
              <a:t> Neural networks can automatically learn relevant features from the input data through their hidden layers. This ability to learn feature representations can be advantageous when dealing with high-dimensional or complex datasets, potentially capturing subtle patterns that other models might miss .</a:t>
            </a:r>
            <a:endParaRPr>
              <a:solidFill>
                <a:schemeClr val="lt1"/>
              </a:solidFill>
              <a:latin typeface="Calibri"/>
              <a:ea typeface="Calibri"/>
              <a:cs typeface="Calibri"/>
              <a:sym typeface="Calibri"/>
            </a:endParaRPr>
          </a:p>
        </p:txBody>
      </p:sp>
      <p:sp>
        <p:nvSpPr>
          <p:cNvPr id="177" name="Google Shape;177;p27"/>
          <p:cNvSpPr txBox="1"/>
          <p:nvPr/>
        </p:nvSpPr>
        <p:spPr>
          <a:xfrm>
            <a:off x="9347200" y="1019625"/>
            <a:ext cx="4583700" cy="6722700"/>
          </a:xfrm>
          <a:prstGeom prst="rect">
            <a:avLst/>
          </a:prstGeom>
          <a:noFill/>
          <a:ln>
            <a:noFill/>
          </a:ln>
        </p:spPr>
        <p:txBody>
          <a:bodyPr anchorCtr="0" anchor="t" bIns="45700" lIns="91425" spcFirstLastPara="1" rIns="91425" wrap="square" tIns="45700">
            <a:spAutoFit/>
          </a:bodyPr>
          <a:lstStyle/>
          <a:p>
            <a:pPr indent="0" lvl="0" marL="0" marR="0" rtl="0" algn="l">
              <a:spcBef>
                <a:spcPts val="195"/>
              </a:spcBef>
              <a:spcAft>
                <a:spcPts val="0"/>
              </a:spcAft>
              <a:buNone/>
            </a:pPr>
            <a:r>
              <a:rPr b="1" i="1" lang="en-US" sz="1200">
                <a:solidFill>
                  <a:schemeClr val="lt1"/>
                </a:solidFill>
                <a:latin typeface="Calibri"/>
                <a:ea typeface="Calibri"/>
                <a:cs typeface="Calibri"/>
                <a:sym typeface="Calibri"/>
              </a:rPr>
              <a:t>Confusion Matrix Analysis</a:t>
            </a:r>
            <a:br>
              <a:rPr b="1" i="1" lang="en-US" sz="1200">
                <a:solidFill>
                  <a:schemeClr val="lt1"/>
                </a:solidFill>
                <a:latin typeface="Calibri"/>
                <a:ea typeface="Calibri"/>
                <a:cs typeface="Calibri"/>
                <a:sym typeface="Calibri"/>
              </a:rPr>
            </a:br>
            <a:endParaRPr b="1" i="1" sz="1200">
              <a:solidFill>
                <a:schemeClr val="lt1"/>
              </a:solidFill>
              <a:latin typeface="Calibri"/>
              <a:ea typeface="Calibri"/>
              <a:cs typeface="Calibri"/>
              <a:sym typeface="Calibri"/>
            </a:endParaRPr>
          </a:p>
          <a:p>
            <a:pPr indent="-76200" lvl="0" marL="0" marR="0" rtl="0" algn="just">
              <a:spcBef>
                <a:spcPts val="195"/>
              </a:spcBef>
              <a:spcAft>
                <a:spcPts val="0"/>
              </a:spcAft>
              <a:buClr>
                <a:srgbClr val="FAEBEB"/>
              </a:buClr>
              <a:buSzPts val="1200"/>
              <a:buFont typeface="Arial"/>
              <a:buChar char="•"/>
            </a:pPr>
            <a:r>
              <a:rPr b="1" lang="en-US" sz="1200">
                <a:solidFill>
                  <a:srgbClr val="FAEBEB"/>
                </a:solidFill>
                <a:latin typeface="Calibri"/>
                <a:ea typeface="Calibri"/>
                <a:cs typeface="Calibri"/>
                <a:sym typeface="Calibri"/>
              </a:rPr>
              <a:t>True Negatives (TN) = 1004:</a:t>
            </a:r>
            <a:r>
              <a:rPr lang="en-US" sz="1200">
                <a:solidFill>
                  <a:srgbClr val="FAEBEB"/>
                </a:solidFill>
                <a:latin typeface="Calibri"/>
                <a:ea typeface="Calibri"/>
                <a:cs typeface="Calibri"/>
                <a:sym typeface="Calibri"/>
              </a:rPr>
              <a:t> The model correctly predicted 1004 sessions as non-purchasing.</a:t>
            </a:r>
            <a:endParaRPr sz="1200">
              <a:solidFill>
                <a:srgbClr val="FAEBEB"/>
              </a:solidFill>
              <a:latin typeface="Calibri"/>
              <a:ea typeface="Calibri"/>
              <a:cs typeface="Calibri"/>
              <a:sym typeface="Calibri"/>
            </a:endParaRPr>
          </a:p>
          <a:p>
            <a:pPr indent="-76200" lvl="0" marL="0" marR="0" rtl="0" algn="just">
              <a:spcBef>
                <a:spcPts val="195"/>
              </a:spcBef>
              <a:spcAft>
                <a:spcPts val="0"/>
              </a:spcAft>
              <a:buClr>
                <a:srgbClr val="FAEBEB"/>
              </a:buClr>
              <a:buSzPts val="1200"/>
              <a:buFont typeface="Arial"/>
              <a:buChar char="•"/>
            </a:pPr>
            <a:r>
              <a:rPr b="1" lang="en-US" sz="1200">
                <a:solidFill>
                  <a:srgbClr val="FAEBEB"/>
                </a:solidFill>
                <a:latin typeface="Calibri"/>
                <a:ea typeface="Calibri"/>
                <a:cs typeface="Calibri"/>
                <a:sym typeface="Calibri"/>
              </a:rPr>
              <a:t>True Positives (TP) = 1021:</a:t>
            </a:r>
            <a:r>
              <a:rPr lang="en-US" sz="1200">
                <a:solidFill>
                  <a:srgbClr val="FAEBEB"/>
                </a:solidFill>
                <a:latin typeface="Calibri"/>
                <a:ea typeface="Calibri"/>
                <a:cs typeface="Calibri"/>
                <a:sym typeface="Calibri"/>
              </a:rPr>
              <a:t> The model correctly predicted 1021 sessions as purchasing.</a:t>
            </a:r>
            <a:endParaRPr sz="1200">
              <a:solidFill>
                <a:srgbClr val="FAEBEB"/>
              </a:solidFill>
              <a:latin typeface="Calibri"/>
              <a:ea typeface="Calibri"/>
              <a:cs typeface="Calibri"/>
              <a:sym typeface="Calibri"/>
            </a:endParaRPr>
          </a:p>
          <a:p>
            <a:pPr indent="-76200" lvl="0" marL="0" marR="0" rtl="0" algn="just">
              <a:spcBef>
                <a:spcPts val="195"/>
              </a:spcBef>
              <a:spcAft>
                <a:spcPts val="0"/>
              </a:spcAft>
              <a:buClr>
                <a:srgbClr val="FAEBEB"/>
              </a:buClr>
              <a:buSzPts val="1200"/>
              <a:buFont typeface="Arial"/>
              <a:buChar char="•"/>
            </a:pPr>
            <a:r>
              <a:rPr b="1" lang="en-US" sz="1200">
                <a:solidFill>
                  <a:srgbClr val="FAEBEB"/>
                </a:solidFill>
                <a:latin typeface="Calibri"/>
                <a:ea typeface="Calibri"/>
                <a:cs typeface="Calibri"/>
                <a:sym typeface="Calibri"/>
              </a:rPr>
              <a:t>False Positives (FP) = 141:</a:t>
            </a:r>
            <a:r>
              <a:rPr lang="en-US" sz="1200">
                <a:solidFill>
                  <a:srgbClr val="FAEBEB"/>
                </a:solidFill>
                <a:latin typeface="Calibri"/>
                <a:ea typeface="Calibri"/>
                <a:cs typeface="Calibri"/>
                <a:sym typeface="Calibri"/>
              </a:rPr>
              <a:t> The model incorrectly predicted 141 non-purchasing sessions as purchases.</a:t>
            </a:r>
            <a:endParaRPr sz="1200">
              <a:solidFill>
                <a:srgbClr val="FAEBEB"/>
              </a:solidFill>
              <a:latin typeface="Calibri"/>
              <a:ea typeface="Calibri"/>
              <a:cs typeface="Calibri"/>
              <a:sym typeface="Calibri"/>
            </a:endParaRPr>
          </a:p>
          <a:p>
            <a:pPr indent="-76200" lvl="0" marL="0" marR="0" rtl="0" algn="just">
              <a:spcBef>
                <a:spcPts val="195"/>
              </a:spcBef>
              <a:spcAft>
                <a:spcPts val="0"/>
              </a:spcAft>
              <a:buClr>
                <a:srgbClr val="FAEBEB"/>
              </a:buClr>
              <a:buSzPts val="1200"/>
              <a:buFont typeface="Calibri"/>
              <a:buChar char="•"/>
            </a:pPr>
            <a:r>
              <a:rPr b="1" lang="en-US" sz="1200">
                <a:solidFill>
                  <a:srgbClr val="FAEBEB"/>
                </a:solidFill>
                <a:latin typeface="Calibri"/>
                <a:ea typeface="Calibri"/>
                <a:cs typeface="Calibri"/>
                <a:sym typeface="Calibri"/>
              </a:rPr>
              <a:t>False Negatives (FN) = 127:</a:t>
            </a:r>
            <a:r>
              <a:rPr lang="en-US" sz="1200">
                <a:solidFill>
                  <a:srgbClr val="FAEBEB"/>
                </a:solidFill>
                <a:latin typeface="Calibri"/>
                <a:ea typeface="Calibri"/>
                <a:cs typeface="Calibri"/>
                <a:sym typeface="Calibri"/>
              </a:rPr>
              <a:t> The model incorrectly predicted 127 purchasing sessions as non-purchasing.</a:t>
            </a:r>
            <a:endParaRPr sz="1200">
              <a:solidFill>
                <a:srgbClr val="FAEBEB"/>
              </a:solidFill>
              <a:latin typeface="Calibri"/>
              <a:ea typeface="Calibri"/>
              <a:cs typeface="Calibri"/>
              <a:sym typeface="Calibri"/>
            </a:endParaRPr>
          </a:p>
          <a:p>
            <a:pPr indent="-76200" lvl="0" marL="0" marR="0" rtl="0" algn="just">
              <a:spcBef>
                <a:spcPts val="195"/>
              </a:spcBef>
              <a:spcAft>
                <a:spcPts val="0"/>
              </a:spcAft>
              <a:buClr>
                <a:srgbClr val="FAEBEB"/>
              </a:buClr>
              <a:buSzPts val="1200"/>
              <a:buFont typeface="Calibri"/>
              <a:buChar char="•"/>
            </a:pPr>
            <a:r>
              <a:rPr lang="en-US" sz="1200">
                <a:solidFill>
                  <a:srgbClr val="FAEBEB"/>
                </a:solidFill>
                <a:latin typeface="Calibri"/>
                <a:ea typeface="Calibri"/>
                <a:cs typeface="Calibri"/>
                <a:sym typeface="Calibri"/>
              </a:rPr>
              <a:t> </a:t>
            </a:r>
            <a:r>
              <a:rPr lang="en-US" sz="1200">
                <a:solidFill>
                  <a:srgbClr val="FAEBEB"/>
                </a:solidFill>
                <a:latin typeface="Calibri"/>
                <a:ea typeface="Calibri"/>
                <a:cs typeface="Calibri"/>
                <a:sym typeface="Calibri"/>
              </a:rPr>
              <a:t>The model demonstrates a strong ability to correctly classify both purchasing and non-purchasing sessions.</a:t>
            </a:r>
            <a:endParaRPr sz="1200">
              <a:solidFill>
                <a:srgbClr val="FAEBEB"/>
              </a:solidFill>
              <a:latin typeface="Calibri"/>
              <a:ea typeface="Calibri"/>
              <a:cs typeface="Calibri"/>
              <a:sym typeface="Calibri"/>
            </a:endParaRPr>
          </a:p>
          <a:p>
            <a:pPr indent="-76200" lvl="0" marL="0" marR="0" rtl="0" algn="just">
              <a:spcBef>
                <a:spcPts val="195"/>
              </a:spcBef>
              <a:spcAft>
                <a:spcPts val="0"/>
              </a:spcAft>
              <a:buClr>
                <a:srgbClr val="FAEBEB"/>
              </a:buClr>
              <a:buSzPts val="1200"/>
              <a:buFont typeface="Calibri"/>
              <a:buChar char="•"/>
            </a:pPr>
            <a:r>
              <a:rPr lang="en-US" sz="1200">
                <a:solidFill>
                  <a:srgbClr val="FAEBEB"/>
                </a:solidFill>
                <a:latin typeface="Calibri"/>
                <a:ea typeface="Calibri"/>
                <a:cs typeface="Calibri"/>
                <a:sym typeface="Calibri"/>
              </a:rPr>
              <a:t>There is a relatively small number of both false positives and false negatives, indicating a good balance in prediction accuracy.</a:t>
            </a:r>
            <a:endParaRPr sz="1200">
              <a:solidFill>
                <a:srgbClr val="FAEBEB"/>
              </a:solidFill>
              <a:latin typeface="Calibri"/>
              <a:ea typeface="Calibri"/>
              <a:cs typeface="Calibri"/>
              <a:sym typeface="Calibri"/>
            </a:endParaRPr>
          </a:p>
          <a:p>
            <a:pPr indent="0" lvl="0" marL="457200" marR="0" rtl="0" algn="l">
              <a:spcBef>
                <a:spcPts val="195"/>
              </a:spcBef>
              <a:spcAft>
                <a:spcPts val="0"/>
              </a:spcAft>
              <a:buNone/>
            </a:pPr>
            <a:r>
              <a:t/>
            </a:r>
            <a:endParaRPr sz="1200">
              <a:solidFill>
                <a:schemeClr val="lt1"/>
              </a:solidFill>
              <a:latin typeface="Calibri"/>
              <a:ea typeface="Calibri"/>
              <a:cs typeface="Calibri"/>
              <a:sym typeface="Calibri"/>
            </a:endParaRPr>
          </a:p>
          <a:p>
            <a:pPr indent="0" lvl="0" marL="0" marR="0" rtl="0" algn="l">
              <a:spcBef>
                <a:spcPts val="195"/>
              </a:spcBef>
              <a:spcAft>
                <a:spcPts val="0"/>
              </a:spcAft>
              <a:buNone/>
            </a:pPr>
            <a:r>
              <a:rPr b="1" i="1" lang="en-US" sz="1200">
                <a:solidFill>
                  <a:schemeClr val="lt1"/>
                </a:solidFill>
                <a:latin typeface="Calibri"/>
                <a:ea typeface="Calibri"/>
                <a:cs typeface="Calibri"/>
                <a:sym typeface="Calibri"/>
              </a:rPr>
              <a:t>ROC Curve Findings</a:t>
            </a:r>
            <a:br>
              <a:rPr b="1" i="1" lang="en-US" sz="1200">
                <a:solidFill>
                  <a:schemeClr val="lt1"/>
                </a:solidFill>
                <a:latin typeface="Calibri"/>
                <a:ea typeface="Calibri"/>
                <a:cs typeface="Calibri"/>
                <a:sym typeface="Calibri"/>
              </a:rPr>
            </a:br>
            <a:endParaRPr b="1" i="1" sz="1200">
              <a:solidFill>
                <a:srgbClr val="FAEBEB"/>
              </a:solidFill>
              <a:latin typeface="Calibri"/>
              <a:ea typeface="Calibri"/>
              <a:cs typeface="Calibri"/>
              <a:sym typeface="Calibri"/>
            </a:endParaRPr>
          </a:p>
          <a:p>
            <a:pPr indent="-76200" lvl="0" marL="0" marR="0" rtl="0" algn="just">
              <a:spcBef>
                <a:spcPts val="195"/>
              </a:spcBef>
              <a:spcAft>
                <a:spcPts val="0"/>
              </a:spcAft>
              <a:buClr>
                <a:srgbClr val="FAEBEB"/>
              </a:buClr>
              <a:buSzPts val="1200"/>
              <a:buFont typeface="Arial"/>
              <a:buChar char="•"/>
            </a:pPr>
            <a:r>
              <a:rPr b="1" lang="en-US" sz="1200">
                <a:solidFill>
                  <a:srgbClr val="FAEBEB"/>
                </a:solidFill>
                <a:latin typeface="Calibri"/>
                <a:ea typeface="Calibri"/>
                <a:cs typeface="Calibri"/>
                <a:sym typeface="Calibri"/>
              </a:rPr>
              <a:t>AUC = 0.88:</a:t>
            </a:r>
            <a:r>
              <a:rPr lang="en-US" sz="1200">
                <a:solidFill>
                  <a:srgbClr val="FAEBEB"/>
                </a:solidFill>
                <a:latin typeface="Calibri"/>
                <a:ea typeface="Calibri"/>
                <a:cs typeface="Calibri"/>
                <a:sym typeface="Calibri"/>
              </a:rPr>
              <a:t> The Area Under the Curve is 0.88, which indicates that the model has a very good ability to distinguish between purchasing and non-purchasing sessions. An AUC of 0.88 suggests that the model is effective at ranking sessions by their likelihood of leading to a purchase.</a:t>
            </a:r>
            <a:endParaRPr sz="1200">
              <a:solidFill>
                <a:srgbClr val="FAEBEB"/>
              </a:solidFill>
              <a:latin typeface="Calibri"/>
              <a:ea typeface="Calibri"/>
              <a:cs typeface="Calibri"/>
              <a:sym typeface="Calibri"/>
            </a:endParaRPr>
          </a:p>
          <a:p>
            <a:pPr indent="0" lvl="0" marL="0" marR="0" rtl="0" algn="l">
              <a:spcBef>
                <a:spcPts val="195"/>
              </a:spcBef>
              <a:spcAft>
                <a:spcPts val="0"/>
              </a:spcAft>
              <a:buNone/>
            </a:pPr>
            <a:r>
              <a:t/>
            </a:r>
            <a:endParaRPr sz="1200">
              <a:solidFill>
                <a:schemeClr val="lt1"/>
              </a:solidFill>
              <a:latin typeface="Calibri"/>
              <a:ea typeface="Calibri"/>
              <a:cs typeface="Calibri"/>
              <a:sym typeface="Calibri"/>
            </a:endParaRPr>
          </a:p>
          <a:p>
            <a:pPr indent="0" lvl="0" marL="0" marR="0" rtl="0" algn="l">
              <a:spcBef>
                <a:spcPts val="195"/>
              </a:spcBef>
              <a:spcAft>
                <a:spcPts val="0"/>
              </a:spcAft>
              <a:buNone/>
            </a:pPr>
            <a:r>
              <a:rPr b="1" i="1" lang="en-US" sz="1200">
                <a:solidFill>
                  <a:schemeClr val="lt1"/>
                </a:solidFill>
                <a:latin typeface="Calibri"/>
                <a:ea typeface="Calibri"/>
                <a:cs typeface="Calibri"/>
                <a:sym typeface="Calibri"/>
              </a:rPr>
              <a:t>Cumulative Gains Insights</a:t>
            </a:r>
            <a:br>
              <a:rPr b="1" i="1" lang="en-US" sz="1200">
                <a:solidFill>
                  <a:schemeClr val="lt1"/>
                </a:solidFill>
                <a:latin typeface="Calibri"/>
                <a:ea typeface="Calibri"/>
                <a:cs typeface="Calibri"/>
                <a:sym typeface="Calibri"/>
              </a:rPr>
            </a:br>
            <a:endParaRPr b="1" sz="1200">
              <a:solidFill>
                <a:srgbClr val="FAEBEB"/>
              </a:solidFill>
              <a:latin typeface="Calibri"/>
              <a:ea typeface="Calibri"/>
              <a:cs typeface="Calibri"/>
              <a:sym typeface="Calibri"/>
            </a:endParaRPr>
          </a:p>
          <a:p>
            <a:pPr indent="-76200" lvl="0" marL="0" marR="0" rtl="0" algn="just">
              <a:spcBef>
                <a:spcPts val="195"/>
              </a:spcBef>
              <a:spcAft>
                <a:spcPts val="0"/>
              </a:spcAft>
              <a:buClr>
                <a:srgbClr val="FAEBEB"/>
              </a:buClr>
              <a:buSzPts val="1200"/>
              <a:buFont typeface="Arial"/>
              <a:buChar char="•"/>
            </a:pPr>
            <a:r>
              <a:rPr b="1" lang="en-US" sz="1200">
                <a:solidFill>
                  <a:srgbClr val="FAEBEB"/>
                </a:solidFill>
                <a:latin typeface="Calibri"/>
                <a:ea typeface="Calibri"/>
                <a:cs typeface="Calibri"/>
                <a:sym typeface="Calibri"/>
              </a:rPr>
              <a:t>Early Gain:</a:t>
            </a:r>
            <a:r>
              <a:rPr lang="en-US" sz="1200">
                <a:solidFill>
                  <a:srgbClr val="FAEBEB"/>
                </a:solidFill>
                <a:latin typeface="Calibri"/>
                <a:ea typeface="Calibri"/>
                <a:cs typeface="Calibri"/>
                <a:sym typeface="Calibri"/>
              </a:rPr>
              <a:t> A good cumulative gains chart would show a steep initial rise, indicating that the model identifies a large proportion of purchasing sessions when targeting only a small fraction of all sessions. This is valuable for marketing and resource allocation.</a:t>
            </a:r>
            <a:endParaRPr sz="1200">
              <a:solidFill>
                <a:srgbClr val="FAEBEB"/>
              </a:solidFill>
              <a:latin typeface="Calibri"/>
              <a:ea typeface="Calibri"/>
              <a:cs typeface="Calibri"/>
              <a:sym typeface="Calibri"/>
            </a:endParaRPr>
          </a:p>
          <a:p>
            <a:pPr indent="-76200" lvl="0" marL="0" marR="0" rtl="0" algn="just">
              <a:spcBef>
                <a:spcPts val="195"/>
              </a:spcBef>
              <a:spcAft>
                <a:spcPts val="0"/>
              </a:spcAft>
              <a:buClr>
                <a:srgbClr val="FAEBEB"/>
              </a:buClr>
              <a:buSzPts val="1200"/>
              <a:buFont typeface="Arial"/>
              <a:buChar char="•"/>
            </a:pPr>
            <a:r>
              <a:rPr b="1" lang="en-US" sz="1200">
                <a:solidFill>
                  <a:srgbClr val="FAEBEB"/>
                </a:solidFill>
                <a:latin typeface="Calibri"/>
                <a:ea typeface="Calibri"/>
                <a:cs typeface="Calibri"/>
                <a:sym typeface="Calibri"/>
              </a:rPr>
              <a:t>Lift over Random:</a:t>
            </a:r>
            <a:r>
              <a:rPr lang="en-US" sz="1200">
                <a:solidFill>
                  <a:srgbClr val="FAEBEB"/>
                </a:solidFill>
                <a:latin typeface="Calibri"/>
                <a:ea typeface="Calibri"/>
                <a:cs typeface="Calibri"/>
                <a:sym typeface="Calibri"/>
              </a:rPr>
              <a:t> The cumulative gains curve would be significantly above the baseline (random selection), showing that the model provides a substantial improvement in identifying potential buyers compared to not using a model at all.</a:t>
            </a:r>
            <a:endParaRPr sz="1200">
              <a:solidFill>
                <a:srgbClr val="FAEBEB"/>
              </a:solidFill>
              <a:latin typeface="Calibri"/>
              <a:ea typeface="Calibri"/>
              <a:cs typeface="Calibri"/>
              <a:sym typeface="Calibri"/>
            </a:endParaRPr>
          </a:p>
          <a:p>
            <a:pPr indent="0" lvl="0" marL="0" marR="0" rtl="0" algn="l">
              <a:spcBef>
                <a:spcPts val="195"/>
              </a:spcBef>
              <a:spcAft>
                <a:spcPts val="195"/>
              </a:spcAft>
              <a:buNone/>
            </a:pPr>
            <a:r>
              <a:t/>
            </a:r>
            <a:endParaRPr sz="1200">
              <a:solidFill>
                <a:schemeClr val="lt1"/>
              </a:solidFill>
              <a:latin typeface="Calibri"/>
              <a:ea typeface="Calibri"/>
              <a:cs typeface="Calibri"/>
              <a:sym typeface="Calibri"/>
            </a:endParaRPr>
          </a:p>
        </p:txBody>
      </p:sp>
      <p:pic>
        <p:nvPicPr>
          <p:cNvPr id="178" name="Google Shape;178;p27"/>
          <p:cNvPicPr preferRelativeResize="0"/>
          <p:nvPr/>
        </p:nvPicPr>
        <p:blipFill rotWithShape="1">
          <a:blip r:embed="rId3">
            <a:alphaModFix/>
          </a:blip>
          <a:srcRect b="12616" l="16240" r="19996" t="41657"/>
          <a:stretch/>
        </p:blipFill>
        <p:spPr>
          <a:xfrm>
            <a:off x="561325" y="5588400"/>
            <a:ext cx="7561800" cy="2153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8"/>
          <p:cNvPicPr preferRelativeResize="0"/>
          <p:nvPr/>
        </p:nvPicPr>
        <p:blipFill rotWithShape="1">
          <a:blip r:embed="rId3">
            <a:alphaModFix/>
          </a:blip>
          <a:srcRect b="6729" l="26129" r="28277" t="35259"/>
          <a:stretch/>
        </p:blipFill>
        <p:spPr>
          <a:xfrm>
            <a:off x="7322225" y="4381850"/>
            <a:ext cx="6834773" cy="3508450"/>
          </a:xfrm>
          <a:prstGeom prst="rect">
            <a:avLst/>
          </a:prstGeom>
          <a:noFill/>
          <a:ln>
            <a:noFill/>
          </a:ln>
        </p:spPr>
      </p:pic>
      <p:pic>
        <p:nvPicPr>
          <p:cNvPr id="184" name="Google Shape;184;p28"/>
          <p:cNvPicPr preferRelativeResize="0"/>
          <p:nvPr/>
        </p:nvPicPr>
        <p:blipFill>
          <a:blip r:embed="rId4">
            <a:alphaModFix/>
          </a:blip>
          <a:stretch>
            <a:fillRect/>
          </a:stretch>
        </p:blipFill>
        <p:spPr>
          <a:xfrm>
            <a:off x="396450" y="4381859"/>
            <a:ext cx="6574375" cy="3508441"/>
          </a:xfrm>
          <a:prstGeom prst="rect">
            <a:avLst/>
          </a:prstGeom>
          <a:noFill/>
          <a:ln>
            <a:noFill/>
          </a:ln>
        </p:spPr>
      </p:pic>
      <p:sp>
        <p:nvSpPr>
          <p:cNvPr id="185" name="Google Shape;185;p28"/>
          <p:cNvSpPr txBox="1"/>
          <p:nvPr/>
        </p:nvSpPr>
        <p:spPr>
          <a:xfrm>
            <a:off x="130850" y="206950"/>
            <a:ext cx="1366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AEBEB"/>
                </a:solidFill>
                <a:latin typeface="Dela Gothic One"/>
                <a:ea typeface="Dela Gothic One"/>
                <a:cs typeface="Dela Gothic One"/>
                <a:sym typeface="Dela Gothic One"/>
              </a:rPr>
              <a:t>Project Results:</a:t>
            </a:r>
            <a:endParaRPr>
              <a:solidFill>
                <a:srgbClr val="FAEBEB"/>
              </a:solidFill>
            </a:endParaRPr>
          </a:p>
        </p:txBody>
      </p:sp>
      <p:sp>
        <p:nvSpPr>
          <p:cNvPr id="186" name="Google Shape;186;p28"/>
          <p:cNvSpPr txBox="1"/>
          <p:nvPr/>
        </p:nvSpPr>
        <p:spPr>
          <a:xfrm>
            <a:off x="508000" y="1087425"/>
            <a:ext cx="13716000" cy="3001500"/>
          </a:xfrm>
          <a:prstGeom prst="rect">
            <a:avLst/>
          </a:prstGeom>
          <a:noFill/>
          <a:ln>
            <a:noFill/>
          </a:ln>
        </p:spPr>
        <p:txBody>
          <a:bodyPr anchorCtr="0" anchor="t" bIns="91425" lIns="91425" spcFirstLastPara="1" rIns="91425" wrap="square" tIns="91425">
            <a:spAutoFit/>
          </a:bodyPr>
          <a:lstStyle/>
          <a:p>
            <a:pPr indent="-311150" lvl="0" marL="456565" rtl="0" algn="just">
              <a:spcBef>
                <a:spcPts val="0"/>
              </a:spcBef>
              <a:spcAft>
                <a:spcPts val="0"/>
              </a:spcAft>
              <a:buClr>
                <a:schemeClr val="lt1"/>
              </a:buClr>
              <a:buSzPts val="1300"/>
              <a:buFont typeface="Times New Roman"/>
              <a:buAutoNum type="arabicPeriod"/>
            </a:pPr>
            <a:r>
              <a:rPr b="1" lang="en-US" sz="1300">
                <a:solidFill>
                  <a:schemeClr val="lt1"/>
                </a:solidFill>
                <a:latin typeface="Calibri"/>
                <a:ea typeface="Calibri"/>
                <a:cs typeface="Calibri"/>
                <a:sym typeface="Calibri"/>
              </a:rPr>
              <a:t>The K-Nearest Neighbor (KNN) </a:t>
            </a:r>
            <a:r>
              <a:rPr lang="en-US" sz="1300">
                <a:solidFill>
                  <a:schemeClr val="lt1"/>
                </a:solidFill>
                <a:latin typeface="Calibri"/>
                <a:ea typeface="Calibri"/>
                <a:cs typeface="Calibri"/>
                <a:sym typeface="Calibri"/>
              </a:rPr>
              <a:t>classifier has the </a:t>
            </a:r>
            <a:r>
              <a:rPr b="1" lang="en-US" sz="1300">
                <a:solidFill>
                  <a:schemeClr val="lt1"/>
                </a:solidFill>
                <a:latin typeface="Calibri"/>
                <a:ea typeface="Calibri"/>
                <a:cs typeface="Calibri"/>
                <a:sym typeface="Calibri"/>
              </a:rPr>
              <a:t>highest accuracy of 92.98%</a:t>
            </a:r>
            <a:r>
              <a:rPr lang="en-US" sz="1300">
                <a:solidFill>
                  <a:schemeClr val="lt1"/>
                </a:solidFill>
                <a:latin typeface="Calibri"/>
                <a:ea typeface="Calibri"/>
                <a:cs typeface="Calibri"/>
                <a:sym typeface="Calibri"/>
              </a:rPr>
              <a:t>, making it the best-performing model for this classification task. It classifies instances based on their nearest neighbors, leading to strong performance. However, it has a higher computational cost, as it requires storing and comparing all training data during classification.</a:t>
            </a:r>
            <a:endParaRPr sz="1300">
              <a:solidFill>
                <a:schemeClr val="lt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1300">
              <a:solidFill>
                <a:schemeClr val="lt1"/>
              </a:solidFill>
              <a:latin typeface="Calibri"/>
              <a:ea typeface="Calibri"/>
              <a:cs typeface="Calibri"/>
              <a:sym typeface="Calibri"/>
            </a:endParaRPr>
          </a:p>
          <a:p>
            <a:pPr indent="-311150" lvl="0" marL="456565" marR="267970" rtl="0" algn="just">
              <a:spcBef>
                <a:spcPts val="0"/>
              </a:spcBef>
              <a:spcAft>
                <a:spcPts val="0"/>
              </a:spcAft>
              <a:buClr>
                <a:schemeClr val="lt1"/>
              </a:buClr>
              <a:buSzPts val="1300"/>
              <a:buFont typeface="Times New Roman"/>
              <a:buAutoNum type="arabicPeriod"/>
            </a:pPr>
            <a:r>
              <a:rPr b="1" lang="en-US" sz="1300">
                <a:solidFill>
                  <a:schemeClr val="lt1"/>
                </a:solidFill>
                <a:latin typeface="Calibri"/>
                <a:ea typeface="Calibri"/>
                <a:cs typeface="Calibri"/>
                <a:sym typeface="Calibri"/>
              </a:rPr>
              <a:t>The Decision Tree </a:t>
            </a:r>
            <a:r>
              <a:rPr lang="en-US" sz="1300">
                <a:solidFill>
                  <a:schemeClr val="lt1"/>
                </a:solidFill>
                <a:latin typeface="Calibri"/>
                <a:ea typeface="Calibri"/>
                <a:cs typeface="Calibri"/>
                <a:sym typeface="Calibri"/>
              </a:rPr>
              <a:t>model follows closely with an </a:t>
            </a:r>
            <a:r>
              <a:rPr b="1" lang="en-US" sz="1300">
                <a:solidFill>
                  <a:schemeClr val="lt1"/>
                </a:solidFill>
                <a:latin typeface="Calibri"/>
                <a:ea typeface="Calibri"/>
                <a:cs typeface="Calibri"/>
                <a:sym typeface="Calibri"/>
              </a:rPr>
              <a:t>accuracy of 90.45%</a:t>
            </a:r>
            <a:r>
              <a:rPr lang="en-US" sz="1300">
                <a:solidFill>
                  <a:schemeClr val="lt1"/>
                </a:solidFill>
                <a:latin typeface="Calibri"/>
                <a:ea typeface="Calibri"/>
                <a:cs typeface="Calibri"/>
                <a:sym typeface="Calibri"/>
              </a:rPr>
              <a:t>, performing well in classifying the data. It efficiently handles non-linearity and categorical variables, making it a reliable choice. However, it is prone to overfitting, which may reduce its ability to generalize well on unseen data.</a:t>
            </a:r>
            <a:endParaRPr sz="1300">
              <a:solidFill>
                <a:schemeClr val="lt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1300">
              <a:solidFill>
                <a:schemeClr val="lt1"/>
              </a:solidFill>
              <a:latin typeface="Calibri"/>
              <a:ea typeface="Calibri"/>
              <a:cs typeface="Calibri"/>
              <a:sym typeface="Calibri"/>
            </a:endParaRPr>
          </a:p>
          <a:p>
            <a:pPr indent="-311150" lvl="0" marL="456565" marR="533400" rtl="0" algn="just">
              <a:spcBef>
                <a:spcPts val="0"/>
              </a:spcBef>
              <a:spcAft>
                <a:spcPts val="0"/>
              </a:spcAft>
              <a:buClr>
                <a:schemeClr val="lt1"/>
              </a:buClr>
              <a:buSzPts val="1300"/>
              <a:buFont typeface="Times New Roman"/>
              <a:buAutoNum type="arabicPeriod"/>
            </a:pPr>
            <a:r>
              <a:rPr b="1" lang="en-US" sz="1300">
                <a:solidFill>
                  <a:schemeClr val="lt1"/>
                </a:solidFill>
                <a:latin typeface="Calibri"/>
                <a:ea typeface="Calibri"/>
                <a:cs typeface="Calibri"/>
                <a:sym typeface="Calibri"/>
              </a:rPr>
              <a:t>The Neural Network model </a:t>
            </a:r>
            <a:r>
              <a:rPr lang="en-US" sz="1300">
                <a:solidFill>
                  <a:schemeClr val="lt1"/>
                </a:solidFill>
                <a:latin typeface="Calibri"/>
                <a:ea typeface="Calibri"/>
                <a:cs typeface="Calibri"/>
                <a:sym typeface="Calibri"/>
              </a:rPr>
              <a:t>achieved a solid </a:t>
            </a:r>
            <a:r>
              <a:rPr b="1" lang="en-US" sz="1300">
                <a:solidFill>
                  <a:schemeClr val="lt1"/>
                </a:solidFill>
                <a:latin typeface="Calibri"/>
                <a:ea typeface="Calibri"/>
                <a:cs typeface="Calibri"/>
                <a:sym typeface="Calibri"/>
              </a:rPr>
              <a:t>accuracy of 88.09%</a:t>
            </a:r>
            <a:r>
              <a:rPr lang="en-US" sz="1300">
                <a:solidFill>
                  <a:schemeClr val="lt1"/>
                </a:solidFill>
                <a:latin typeface="Calibri"/>
                <a:ea typeface="Calibri"/>
                <a:cs typeface="Calibri"/>
                <a:sym typeface="Calibri"/>
              </a:rPr>
              <a:t>, demonstrating its ability to capture complex relationships in the data. It can generalize well with sufficient training, but it requires careful tuning of hyperparameters and sufficient data to prevent overfitting.</a:t>
            </a:r>
            <a:endParaRPr sz="1300">
              <a:solidFill>
                <a:schemeClr val="lt1"/>
              </a:solidFill>
              <a:latin typeface="Calibri"/>
              <a:ea typeface="Calibri"/>
              <a:cs typeface="Calibri"/>
              <a:sym typeface="Calibri"/>
            </a:endParaRPr>
          </a:p>
          <a:p>
            <a:pPr indent="-311150" lvl="0" marL="456565" marR="614680" rtl="0" algn="just">
              <a:spcBef>
                <a:spcPts val="300"/>
              </a:spcBef>
              <a:spcAft>
                <a:spcPts val="0"/>
              </a:spcAft>
              <a:buClr>
                <a:schemeClr val="lt1"/>
              </a:buClr>
              <a:buSzPts val="1300"/>
              <a:buFont typeface="Times New Roman"/>
              <a:buAutoNum type="arabicPeriod"/>
            </a:pPr>
            <a:r>
              <a:rPr b="1" lang="en-US" sz="1300">
                <a:solidFill>
                  <a:schemeClr val="lt1"/>
                </a:solidFill>
                <a:latin typeface="Calibri"/>
                <a:ea typeface="Calibri"/>
                <a:cs typeface="Calibri"/>
                <a:sym typeface="Calibri"/>
              </a:rPr>
              <a:t>The Support Vector Machine (SVM) classifier </a:t>
            </a:r>
            <a:r>
              <a:rPr lang="en-US" sz="1300">
                <a:solidFill>
                  <a:schemeClr val="lt1"/>
                </a:solidFill>
                <a:latin typeface="Calibri"/>
                <a:ea typeface="Calibri"/>
                <a:cs typeface="Calibri"/>
                <a:sym typeface="Calibri"/>
              </a:rPr>
              <a:t>obtained an </a:t>
            </a:r>
            <a:r>
              <a:rPr b="1" lang="en-US" sz="1300">
                <a:solidFill>
                  <a:schemeClr val="lt1"/>
                </a:solidFill>
                <a:latin typeface="Calibri"/>
                <a:ea typeface="Calibri"/>
                <a:cs typeface="Calibri"/>
                <a:sym typeface="Calibri"/>
              </a:rPr>
              <a:t>accuracy of 86.26%</a:t>
            </a:r>
            <a:r>
              <a:rPr lang="en-US" sz="1300">
                <a:solidFill>
                  <a:schemeClr val="lt1"/>
                </a:solidFill>
                <a:latin typeface="Calibri"/>
                <a:ea typeface="Calibri"/>
                <a:cs typeface="Calibri"/>
                <a:sym typeface="Calibri"/>
              </a:rPr>
              <a:t>. It works well with high-dimensional data and complex decision boundaries. However, it is computationally expensive, especially when dealing with large datasets, which may impact its efficiency.</a:t>
            </a:r>
            <a:endParaRPr sz="1300">
              <a:solidFill>
                <a:schemeClr val="lt1"/>
              </a:solidFill>
              <a:latin typeface="Calibri"/>
              <a:ea typeface="Calibri"/>
              <a:cs typeface="Calibri"/>
              <a:sym typeface="Calibri"/>
            </a:endParaRPr>
          </a:p>
          <a:p>
            <a:pPr indent="-311150" lvl="0" marL="456565" marR="271780" rtl="0" algn="just">
              <a:spcBef>
                <a:spcPts val="1380"/>
              </a:spcBef>
              <a:spcAft>
                <a:spcPts val="0"/>
              </a:spcAft>
              <a:buClr>
                <a:schemeClr val="lt1"/>
              </a:buClr>
              <a:buSzPts val="1300"/>
              <a:buFont typeface="Times New Roman"/>
              <a:buAutoNum type="arabicPeriod"/>
            </a:pPr>
            <a:r>
              <a:rPr b="1" lang="en-US" sz="1300">
                <a:solidFill>
                  <a:schemeClr val="lt1"/>
                </a:solidFill>
                <a:latin typeface="Calibri"/>
                <a:ea typeface="Calibri"/>
                <a:cs typeface="Calibri"/>
                <a:sym typeface="Calibri"/>
              </a:rPr>
              <a:t>The Logistic Regression model </a:t>
            </a:r>
            <a:r>
              <a:rPr lang="en-US" sz="1300">
                <a:solidFill>
                  <a:schemeClr val="lt1"/>
                </a:solidFill>
                <a:latin typeface="Calibri"/>
                <a:ea typeface="Calibri"/>
                <a:cs typeface="Calibri"/>
                <a:sym typeface="Calibri"/>
              </a:rPr>
              <a:t>achieved an overall </a:t>
            </a:r>
            <a:r>
              <a:rPr b="1" lang="en-US" sz="1300">
                <a:solidFill>
                  <a:schemeClr val="lt1"/>
                </a:solidFill>
                <a:latin typeface="Calibri"/>
                <a:ea typeface="Calibri"/>
                <a:cs typeface="Calibri"/>
                <a:sym typeface="Calibri"/>
              </a:rPr>
              <a:t>accuracy of 82.56%</a:t>
            </a:r>
            <a:r>
              <a:rPr lang="en-US" sz="1300">
                <a:solidFill>
                  <a:schemeClr val="lt1"/>
                </a:solidFill>
                <a:latin typeface="Calibri"/>
                <a:ea typeface="Calibri"/>
                <a:cs typeface="Calibri"/>
                <a:sym typeface="Calibri"/>
              </a:rPr>
              <a:t>, making it the least effective among the models. However, it remains a strong baseline method due to its interpretability and efficiency in binary classification tasks. It performs best when the relationship between features and target variables is linear.</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nvSpPr>
        <p:spPr>
          <a:xfrm>
            <a:off x="557450" y="1795850"/>
            <a:ext cx="5624400" cy="5142900"/>
          </a:xfrm>
          <a:prstGeom prst="rect">
            <a:avLst/>
          </a:prstGeom>
          <a:noFill/>
          <a:ln>
            <a:noFill/>
          </a:ln>
        </p:spPr>
        <p:txBody>
          <a:bodyPr anchorCtr="0" anchor="t" bIns="91425" lIns="91425" spcFirstLastPara="1" rIns="91425" wrap="square" tIns="91425">
            <a:spAutoFit/>
          </a:bodyPr>
          <a:lstStyle/>
          <a:p>
            <a:pPr indent="0" lvl="0" marL="0" marR="228600" rtl="0" algn="just">
              <a:spcBef>
                <a:spcPts val="195"/>
              </a:spcBef>
              <a:spcAft>
                <a:spcPts val="0"/>
              </a:spcAft>
              <a:buNone/>
            </a:pPr>
            <a:r>
              <a:rPr b="1" lang="en-US" sz="2400">
                <a:solidFill>
                  <a:srgbClr val="FAEBEB"/>
                </a:solidFill>
                <a:latin typeface="Dela Gothic One"/>
                <a:ea typeface="Dela Gothic One"/>
                <a:cs typeface="Dela Gothic One"/>
                <a:sym typeface="Dela Gothic One"/>
              </a:rPr>
              <a:t>Key Findings:</a:t>
            </a:r>
            <a:br>
              <a:rPr b="1" lang="en-US" sz="2400">
                <a:solidFill>
                  <a:schemeClr val="lt1"/>
                </a:solidFill>
                <a:latin typeface="Dela Gothic One"/>
                <a:ea typeface="Dela Gothic One"/>
                <a:cs typeface="Dela Gothic One"/>
                <a:sym typeface="Dela Gothic One"/>
              </a:rPr>
            </a:br>
            <a:endParaRPr b="1" sz="2400">
              <a:solidFill>
                <a:schemeClr val="lt1"/>
              </a:solidFill>
              <a:latin typeface="Dela Gothic One"/>
              <a:ea typeface="Dela Gothic One"/>
              <a:cs typeface="Dela Gothic One"/>
              <a:sym typeface="Dela Gothic One"/>
            </a:endParaRPr>
          </a:p>
          <a:p>
            <a:pPr indent="-317500" lvl="0" marL="457200" marR="228600" rtl="0" algn="just">
              <a:spcBef>
                <a:spcPts val="195"/>
              </a:spcBef>
              <a:spcAft>
                <a:spcPts val="0"/>
              </a:spcAft>
              <a:buClr>
                <a:schemeClr val="lt1"/>
              </a:buClr>
              <a:buSzPts val="1400"/>
              <a:buFont typeface="Times New Roman"/>
              <a:buChar char="●"/>
            </a:pPr>
            <a:r>
              <a:rPr b="1" lang="en-US">
                <a:solidFill>
                  <a:schemeClr val="lt1"/>
                </a:solidFill>
                <a:latin typeface="Calibri"/>
                <a:ea typeface="Calibri"/>
                <a:cs typeface="Calibri"/>
                <a:sym typeface="Calibri"/>
              </a:rPr>
              <a:t>K-Nearest Neighbors (KNN) model outperformed other algorithms, achieving 93% accuracy</a:t>
            </a:r>
            <a:r>
              <a:rPr lang="en-US">
                <a:solidFill>
                  <a:schemeClr val="lt1"/>
                </a:solidFill>
                <a:latin typeface="Calibri"/>
                <a:ea typeface="Calibri"/>
                <a:cs typeface="Calibri"/>
                <a:sym typeface="Calibri"/>
              </a:rPr>
              <a:t> in predicting purchase intentions.</a:t>
            </a:r>
            <a:br>
              <a:rPr lang="en-US">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317500" lvl="0" marL="457200" marR="228600" rtl="0" algn="just">
              <a:spcBef>
                <a:spcPts val="195"/>
              </a:spcBef>
              <a:spcAft>
                <a:spcPts val="0"/>
              </a:spcAft>
              <a:buClr>
                <a:schemeClr val="lt1"/>
              </a:buClr>
              <a:buSzPts val="1400"/>
              <a:buFont typeface="Times New Roman"/>
              <a:buChar char="●"/>
            </a:pPr>
            <a:r>
              <a:rPr lang="en-US">
                <a:solidFill>
                  <a:schemeClr val="lt1"/>
                </a:solidFill>
                <a:latin typeface="Calibri"/>
                <a:ea typeface="Calibri"/>
                <a:cs typeface="Calibri"/>
                <a:sym typeface="Calibri"/>
              </a:rPr>
              <a:t>Features such as </a:t>
            </a:r>
            <a:r>
              <a:rPr b="1" lang="en-US">
                <a:solidFill>
                  <a:schemeClr val="lt1"/>
                </a:solidFill>
                <a:latin typeface="Calibri"/>
                <a:ea typeface="Calibri"/>
                <a:cs typeface="Calibri"/>
                <a:sym typeface="Calibri"/>
              </a:rPr>
              <a:t>pageviews, session duration, and proximity to special days significantly influence purchasing behavior.</a:t>
            </a:r>
            <a:br>
              <a:rPr b="1" lang="en-US">
                <a:solidFill>
                  <a:schemeClr val="lt1"/>
                </a:solidFill>
                <a:latin typeface="Calibri"/>
                <a:ea typeface="Calibri"/>
                <a:cs typeface="Calibri"/>
                <a:sym typeface="Calibri"/>
              </a:rPr>
            </a:br>
            <a:endParaRPr b="1">
              <a:solidFill>
                <a:schemeClr val="lt1"/>
              </a:solidFill>
              <a:latin typeface="Calibri"/>
              <a:ea typeface="Calibri"/>
              <a:cs typeface="Calibri"/>
              <a:sym typeface="Calibri"/>
            </a:endParaRPr>
          </a:p>
          <a:p>
            <a:pPr indent="-317500" lvl="0" marL="457200" marR="228600" rtl="0" algn="just">
              <a:spcBef>
                <a:spcPts val="195"/>
              </a:spcBef>
              <a:spcAft>
                <a:spcPts val="0"/>
              </a:spcAft>
              <a:buClr>
                <a:schemeClr val="lt1"/>
              </a:buClr>
              <a:buSzPts val="1400"/>
              <a:buFont typeface="Times New Roman"/>
              <a:buChar char="●"/>
            </a:pPr>
            <a:r>
              <a:rPr b="1" lang="en-US">
                <a:solidFill>
                  <a:schemeClr val="lt1"/>
                </a:solidFill>
                <a:latin typeface="Calibri"/>
                <a:ea typeface="Calibri"/>
                <a:cs typeface="Calibri"/>
                <a:sym typeface="Calibri"/>
              </a:rPr>
              <a:t>SMOTE technique effectively balanced the dataset</a:t>
            </a:r>
            <a:r>
              <a:rPr lang="en-US">
                <a:solidFill>
                  <a:schemeClr val="lt1"/>
                </a:solidFill>
                <a:latin typeface="Calibri"/>
                <a:ea typeface="Calibri"/>
                <a:cs typeface="Calibri"/>
                <a:sym typeface="Calibri"/>
              </a:rPr>
              <a:t>, improving the performance of classification models.</a:t>
            </a:r>
            <a:br>
              <a:rPr lang="en-US">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317500" lvl="0" marL="457200" marR="228600" rtl="0" algn="just">
              <a:spcBef>
                <a:spcPts val="195"/>
              </a:spcBef>
              <a:spcAft>
                <a:spcPts val="0"/>
              </a:spcAft>
              <a:buClr>
                <a:schemeClr val="lt1"/>
              </a:buClr>
              <a:buSzPts val="1400"/>
              <a:buFont typeface="Times New Roman"/>
              <a:buChar char="●"/>
            </a:pPr>
            <a:r>
              <a:rPr b="1" lang="en-US">
                <a:solidFill>
                  <a:schemeClr val="lt1"/>
                </a:solidFill>
                <a:latin typeface="Calibri"/>
                <a:ea typeface="Calibri"/>
                <a:cs typeface="Calibri"/>
                <a:sym typeface="Calibri"/>
              </a:rPr>
              <a:t>Neural networks demonstrated promising results</a:t>
            </a:r>
            <a:r>
              <a:rPr lang="en-US">
                <a:solidFill>
                  <a:schemeClr val="lt1"/>
                </a:solidFill>
                <a:latin typeface="Calibri"/>
                <a:ea typeface="Calibri"/>
                <a:cs typeface="Calibri"/>
                <a:sym typeface="Calibri"/>
              </a:rPr>
              <a:t>, indicating the potential of deep learning approaches in understanding complex user behavior patterns.</a:t>
            </a:r>
            <a:br>
              <a:rPr lang="en-US">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317500" lvl="0" marL="457200" marR="228600" rtl="0" algn="just">
              <a:spcBef>
                <a:spcPts val="195"/>
              </a:spcBef>
              <a:spcAft>
                <a:spcPts val="195"/>
              </a:spcAft>
              <a:buClr>
                <a:schemeClr val="lt1"/>
              </a:buClr>
              <a:buSzPts val="1400"/>
              <a:buFont typeface="Calibri"/>
              <a:buChar char="●"/>
            </a:pPr>
            <a:r>
              <a:rPr lang="en-US">
                <a:solidFill>
                  <a:schemeClr val="lt1"/>
                </a:solidFill>
                <a:latin typeface="Calibri"/>
                <a:ea typeface="Calibri"/>
                <a:cs typeface="Calibri"/>
                <a:sym typeface="Calibri"/>
              </a:rPr>
              <a:t>From this analysis, the K-Nearest Neighbors classifier was the best classification model which could be used in predicting online shoppers' purchase intentions, thus aiding in better marketing, inventory management, and personalized recommendation systems f</a:t>
            </a:r>
            <a:r>
              <a:rPr lang="en-US">
                <a:solidFill>
                  <a:schemeClr val="lt1"/>
                </a:solidFill>
                <a:latin typeface="Times New Roman"/>
                <a:ea typeface="Times New Roman"/>
                <a:cs typeface="Times New Roman"/>
                <a:sym typeface="Times New Roman"/>
              </a:rPr>
              <a:t>or e-commerce platforms.</a:t>
            </a:r>
            <a:endParaRPr>
              <a:solidFill>
                <a:schemeClr val="lt1"/>
              </a:solidFill>
              <a:latin typeface="Calibri"/>
              <a:ea typeface="Calibri"/>
              <a:cs typeface="Calibri"/>
              <a:sym typeface="Calibri"/>
            </a:endParaRPr>
          </a:p>
        </p:txBody>
      </p:sp>
      <p:pic>
        <p:nvPicPr>
          <p:cNvPr id="192" name="Google Shape;192;p29"/>
          <p:cNvPicPr preferRelativeResize="0"/>
          <p:nvPr/>
        </p:nvPicPr>
        <p:blipFill rotWithShape="1">
          <a:blip r:embed="rId3">
            <a:alphaModFix/>
          </a:blip>
          <a:srcRect b="10817" l="17142" r="43818" t="22533"/>
          <a:stretch/>
        </p:blipFill>
        <p:spPr>
          <a:xfrm>
            <a:off x="7198025" y="2409825"/>
            <a:ext cx="6659800" cy="3409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nvSpPr>
        <p:spPr>
          <a:xfrm>
            <a:off x="307075" y="740825"/>
            <a:ext cx="13569900" cy="4910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rPr b="1" lang="en-US" sz="2400">
                <a:solidFill>
                  <a:srgbClr val="FAEBEB"/>
                </a:solidFill>
                <a:latin typeface="Dela Gothic One"/>
                <a:ea typeface="Dela Gothic One"/>
                <a:cs typeface="Dela Gothic One"/>
                <a:sym typeface="Dela Gothic One"/>
              </a:rPr>
              <a:t>Challenges faced during the Project</a:t>
            </a:r>
            <a:endParaRPr b="1" sz="2400">
              <a:solidFill>
                <a:srgbClr val="FAEBEB"/>
              </a:solidFill>
              <a:latin typeface="Dela Gothic One"/>
              <a:ea typeface="Dela Gothic One"/>
              <a:cs typeface="Dela Gothic One"/>
              <a:sym typeface="Dela Gothic One"/>
            </a:endParaRPr>
          </a:p>
          <a:p>
            <a:pPr indent="0" lvl="0" marL="0" rtl="0" algn="just">
              <a:spcBef>
                <a:spcPts val="0"/>
              </a:spcBef>
              <a:spcAft>
                <a:spcPts val="0"/>
              </a:spcAft>
              <a:buNone/>
            </a:pPr>
            <a:r>
              <a:t/>
            </a:r>
            <a:endParaRPr b="1" sz="2400">
              <a:solidFill>
                <a:schemeClr val="lt1"/>
              </a:solidFill>
              <a:latin typeface="Dela Gothic One"/>
              <a:ea typeface="Dela Gothic One"/>
              <a:cs typeface="Dela Gothic One"/>
              <a:sym typeface="Dela Gothic One"/>
            </a:endParaRPr>
          </a:p>
          <a:p>
            <a:pPr indent="0" lvl="0" marL="0" rtl="0" algn="just">
              <a:spcBef>
                <a:spcPts val="0"/>
              </a:spcBef>
              <a:spcAft>
                <a:spcPts val="0"/>
              </a:spcAft>
              <a:buNone/>
            </a:pPr>
            <a:r>
              <a:t/>
            </a:r>
            <a:endParaRPr b="1" sz="2400">
              <a:solidFill>
                <a:schemeClr val="lt1"/>
              </a:solidFill>
              <a:latin typeface="Dela Gothic One"/>
              <a:ea typeface="Dela Gothic One"/>
              <a:cs typeface="Dela Gothic One"/>
              <a:sym typeface="Dela Gothic One"/>
            </a:endParaRPr>
          </a:p>
          <a:p>
            <a:pPr indent="-317500" lvl="0" marL="457200" rtl="0" algn="just">
              <a:spcBef>
                <a:spcPts val="0"/>
              </a:spcBef>
              <a:spcAft>
                <a:spcPts val="0"/>
              </a:spcAft>
              <a:buClr>
                <a:schemeClr val="lt1"/>
              </a:buClr>
              <a:buSzPts val="1400"/>
              <a:buFont typeface="Calibri"/>
              <a:buChar char="●"/>
            </a:pPr>
            <a:r>
              <a:rPr b="1" lang="en-US">
                <a:solidFill>
                  <a:schemeClr val="lt1"/>
                </a:solidFill>
                <a:latin typeface="Calibri"/>
                <a:ea typeface="Calibri"/>
                <a:cs typeface="Calibri"/>
                <a:sym typeface="Calibri"/>
              </a:rPr>
              <a:t>Challenge in Inferring Purchase Intent:</a:t>
            </a:r>
            <a:r>
              <a:rPr lang="en-US">
                <a:solidFill>
                  <a:schemeClr val="lt1"/>
                </a:solidFill>
                <a:latin typeface="Calibri"/>
                <a:ea typeface="Calibri"/>
                <a:cs typeface="Calibri"/>
                <a:sym typeface="Calibri"/>
              </a:rPr>
              <a:t> A significant challenge was the inherent difficulty in accurately inferring purchase intent from user browsing behavior. The complexity of user interactions on e-commerce platforms necessitates sophisticated methods to distinguish between exploratory browsing and genuine purchase inclination.</a:t>
            </a:r>
            <a:br>
              <a:rPr lang="en-US">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317500" lvl="0" marL="457200" rtl="0" algn="just">
              <a:spcBef>
                <a:spcPts val="0"/>
              </a:spcBef>
              <a:spcAft>
                <a:spcPts val="0"/>
              </a:spcAft>
              <a:buClr>
                <a:schemeClr val="lt1"/>
              </a:buClr>
              <a:buSzPts val="1400"/>
              <a:buFont typeface="Calibri"/>
              <a:buChar char="●"/>
            </a:pPr>
            <a:r>
              <a:rPr b="1" lang="en-US">
                <a:solidFill>
                  <a:schemeClr val="lt1"/>
                </a:solidFill>
                <a:latin typeface="Calibri"/>
                <a:ea typeface="Calibri"/>
                <a:cs typeface="Calibri"/>
                <a:sym typeface="Calibri"/>
              </a:rPr>
              <a:t>Complexity of Data Management:</a:t>
            </a:r>
            <a:r>
              <a:rPr lang="en-US">
                <a:solidFill>
                  <a:schemeClr val="lt1"/>
                </a:solidFill>
                <a:latin typeface="Calibri"/>
                <a:ea typeface="Calibri"/>
                <a:cs typeface="Calibri"/>
                <a:sym typeface="Calibri"/>
              </a:rPr>
              <a:t> The project involved managing a high volume of complex and often unstructured e-commerce data. Effective data processing and transformation were essential to derive meaningful insights and prepare the data for predictive modeling.</a:t>
            </a:r>
            <a:br>
              <a:rPr lang="en-US">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317500" lvl="0" marL="457200" rtl="0" algn="just">
              <a:spcBef>
                <a:spcPts val="0"/>
              </a:spcBef>
              <a:spcAft>
                <a:spcPts val="0"/>
              </a:spcAft>
              <a:buClr>
                <a:schemeClr val="lt1"/>
              </a:buClr>
              <a:buSzPts val="1400"/>
              <a:buFont typeface="Calibri"/>
              <a:buChar char="●"/>
            </a:pPr>
            <a:r>
              <a:rPr b="1" lang="en-US">
                <a:solidFill>
                  <a:schemeClr val="lt1"/>
                </a:solidFill>
                <a:latin typeface="Calibri"/>
                <a:ea typeface="Calibri"/>
                <a:cs typeface="Calibri"/>
                <a:sym typeface="Calibri"/>
              </a:rPr>
              <a:t>Issue of Class Imbalance:</a:t>
            </a:r>
            <a:r>
              <a:rPr lang="en-US">
                <a:solidFill>
                  <a:schemeClr val="lt1"/>
                </a:solidFill>
                <a:latin typeface="Calibri"/>
                <a:ea typeface="Calibri"/>
                <a:cs typeface="Calibri"/>
                <a:sym typeface="Calibri"/>
              </a:rPr>
              <a:t> The dataset exhibited a notable class imbalance, with a disproportionately higher number of non-purchasing sessions compared to purchasing sessions. This imbalance posed a challenge to model training, potentially leading to biased predictions, and necessitated the implementation of techniques such as SMOTE to mitigate its effects.</a:t>
            </a:r>
            <a:br>
              <a:rPr lang="en-US">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317500" lvl="0" marL="457200" rtl="0" algn="just">
              <a:spcBef>
                <a:spcPts val="0"/>
              </a:spcBef>
              <a:spcAft>
                <a:spcPts val="0"/>
              </a:spcAft>
              <a:buClr>
                <a:schemeClr val="lt1"/>
              </a:buClr>
              <a:buSzPts val="1400"/>
              <a:buFont typeface="Calibri"/>
              <a:buChar char="●"/>
            </a:pPr>
            <a:r>
              <a:rPr b="1" lang="en-US">
                <a:solidFill>
                  <a:schemeClr val="lt1"/>
                </a:solidFill>
                <a:latin typeface="Calibri"/>
                <a:ea typeface="Calibri"/>
                <a:cs typeface="Calibri"/>
                <a:sym typeface="Calibri"/>
              </a:rPr>
              <a:t>Problem of Feature Redundancy:</a:t>
            </a:r>
            <a:r>
              <a:rPr lang="en-US">
                <a:solidFill>
                  <a:schemeClr val="lt1"/>
                </a:solidFill>
                <a:latin typeface="Calibri"/>
                <a:ea typeface="Calibri"/>
                <a:cs typeface="Calibri"/>
                <a:sym typeface="Calibri"/>
              </a:rPr>
              <a:t> Multicollinearity among predictor variables presented a challenge. The presence of highly correlated features required careful consideration and potentially feature selection or dimensionality reduction techniques to ensure model stability and interpretability.</a:t>
            </a:r>
            <a:br>
              <a:rPr lang="en-US">
                <a:solidFill>
                  <a:schemeClr val="lt1"/>
                </a:solidFill>
                <a:latin typeface="Calibri"/>
                <a:ea typeface="Calibri"/>
                <a:cs typeface="Calibri"/>
                <a:sym typeface="Calibri"/>
              </a:rPr>
            </a:br>
            <a:endParaRPr>
              <a:solidFill>
                <a:schemeClr val="lt1"/>
              </a:solidFill>
              <a:latin typeface="Calibri"/>
              <a:ea typeface="Calibri"/>
              <a:cs typeface="Calibri"/>
              <a:sym typeface="Calibri"/>
            </a:endParaRPr>
          </a:p>
          <a:p>
            <a:pPr indent="-317500" lvl="0" marL="457200" rtl="0" algn="just">
              <a:spcBef>
                <a:spcPts val="0"/>
              </a:spcBef>
              <a:spcAft>
                <a:spcPts val="0"/>
              </a:spcAft>
              <a:buClr>
                <a:schemeClr val="lt1"/>
              </a:buClr>
              <a:buSzPts val="1400"/>
              <a:buFont typeface="Calibri"/>
              <a:buChar char="●"/>
            </a:pPr>
            <a:r>
              <a:rPr b="1" lang="en-US">
                <a:solidFill>
                  <a:schemeClr val="lt1"/>
                </a:solidFill>
                <a:latin typeface="Calibri"/>
                <a:ea typeface="Calibri"/>
                <a:cs typeface="Calibri"/>
                <a:sym typeface="Calibri"/>
              </a:rPr>
              <a:t>Difficulty in Achieving Target Accuracy:</a:t>
            </a:r>
            <a:r>
              <a:rPr lang="en-US">
                <a:solidFill>
                  <a:schemeClr val="lt1"/>
                </a:solidFill>
                <a:latin typeface="Calibri"/>
                <a:ea typeface="Calibri"/>
                <a:cs typeface="Calibri"/>
                <a:sym typeface="Calibri"/>
              </a:rPr>
              <a:t> Attaining the desired level of predictive accuracy, specifically the project's goal of 90%, proved to be a substantial challenge. Optimizing model parameters and refining preprocessing methodologies were critical to improving predictive performance.</a:t>
            </a:r>
            <a:endParaRPr>
              <a:solidFill>
                <a:schemeClr val="lt1"/>
              </a:solidFill>
              <a:latin typeface="Calibri"/>
              <a:ea typeface="Calibri"/>
              <a:cs typeface="Calibri"/>
              <a:sym typeface="Calibri"/>
            </a:endParaRPr>
          </a:p>
          <a:p>
            <a:pPr indent="0" lvl="0" marL="0" rtl="0" algn="just">
              <a:spcBef>
                <a:spcPts val="0"/>
              </a:spcBef>
              <a:spcAft>
                <a:spcPts val="0"/>
              </a:spcAft>
              <a:buNone/>
            </a:pPr>
            <a:r>
              <a:t/>
            </a:r>
            <a:endParaRPr>
              <a:solidFill>
                <a:srgbClr val="FAEBEB"/>
              </a:solidFill>
              <a:latin typeface="Calibri"/>
              <a:ea typeface="Calibri"/>
              <a:cs typeface="Calibri"/>
              <a:sym typeface="Calibri"/>
            </a:endParaRPr>
          </a:p>
        </p:txBody>
      </p:sp>
      <p:sp>
        <p:nvSpPr>
          <p:cNvPr id="198" name="Google Shape;198;p30"/>
          <p:cNvSpPr txBox="1"/>
          <p:nvPr/>
        </p:nvSpPr>
        <p:spPr>
          <a:xfrm>
            <a:off x="620700" y="6807950"/>
            <a:ext cx="982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a:t>
            </a:r>
            <a:r>
              <a:rPr lang="en-US">
                <a:solidFill>
                  <a:schemeClr val="lt1"/>
                </a:solidFill>
              </a:rPr>
              <a:t>1. </a:t>
            </a:r>
            <a:r>
              <a:rPr lang="en-US" u="sng">
                <a:solidFill>
                  <a:schemeClr val="hlink"/>
                </a:solidFill>
                <a:hlinkClick r:id="rId3"/>
              </a:rPr>
              <a:t>https://link.springer.com/article/10.1007/s00521-018-3523-0</a:t>
            </a:r>
            <a:endParaRPr>
              <a:solidFill>
                <a:schemeClr val="lt1"/>
              </a:solidFill>
            </a:endParaRPr>
          </a:p>
          <a:p>
            <a:pPr indent="0" lvl="0" marL="0" rtl="0" algn="l">
              <a:spcBef>
                <a:spcPts val="0"/>
              </a:spcBef>
              <a:spcAft>
                <a:spcPts val="0"/>
              </a:spcAft>
              <a:buNone/>
            </a:pPr>
            <a:r>
              <a:rPr lang="en-US">
                <a:solidFill>
                  <a:schemeClr val="lt1"/>
                </a:solidFill>
              </a:rPr>
              <a:t>  2. </a:t>
            </a:r>
            <a:r>
              <a:rPr lang="en-US" u="sng">
                <a:solidFill>
                  <a:schemeClr val="hlink"/>
                </a:solidFill>
                <a:hlinkClick r:id="rId4"/>
              </a:rPr>
              <a:t>https://www.sciencedirect.com/science/article/abs/pii/S0957417412005696?via%3Dihub</a:t>
            </a:r>
            <a:endParaRPr>
              <a:solidFill>
                <a:schemeClr val="lt1"/>
              </a:solidFill>
            </a:endParaRPr>
          </a:p>
          <a:p>
            <a:pPr indent="0" lvl="0" marL="0" rtl="0" algn="l">
              <a:spcBef>
                <a:spcPts val="0"/>
              </a:spcBef>
              <a:spcAft>
                <a:spcPts val="0"/>
              </a:spcAft>
              <a:buNone/>
            </a:pPr>
            <a:r>
              <a:rPr lang="en-US">
                <a:solidFill>
                  <a:schemeClr val="lt1"/>
                </a:solidFill>
              </a:rPr>
              <a:t>  3. </a:t>
            </a:r>
            <a:r>
              <a:rPr lang="en-US" u="sng">
                <a:solidFill>
                  <a:schemeClr val="hlink"/>
                </a:solidFill>
                <a:hlinkClick r:id="rId5"/>
              </a:rPr>
              <a:t>https://www.emerald.com/insight/content/doi/10.1108/10610420910957816/full/html</a:t>
            </a:r>
            <a:endParaRPr>
              <a:solidFill>
                <a:schemeClr val="lt1"/>
              </a:solidFill>
            </a:endParaRPr>
          </a:p>
        </p:txBody>
      </p:sp>
      <p:sp>
        <p:nvSpPr>
          <p:cNvPr id="199" name="Google Shape;199;p30"/>
          <p:cNvSpPr txBox="1"/>
          <p:nvPr/>
        </p:nvSpPr>
        <p:spPr>
          <a:xfrm>
            <a:off x="500575" y="6118825"/>
            <a:ext cx="1097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AEBEB"/>
                </a:solidFill>
                <a:latin typeface="Dela Gothic One"/>
                <a:ea typeface="Dela Gothic One"/>
                <a:cs typeface="Dela Gothic One"/>
                <a:sym typeface="Dela Gothic One"/>
              </a:rPr>
              <a:t>References </a:t>
            </a:r>
            <a:endParaRPr sz="2400">
              <a:solidFill>
                <a:srgbClr val="FAEBEB"/>
              </a:solidFill>
              <a:latin typeface="Dela Gothic One"/>
              <a:ea typeface="Dela Gothic One"/>
              <a:cs typeface="Dela Gothic One"/>
              <a:sym typeface="Dela Gothic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nvSpPr>
        <p:spPr>
          <a:xfrm>
            <a:off x="5715000" y="3473450"/>
            <a:ext cx="3545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rgbClr val="FAEBEB"/>
                </a:solidFill>
                <a:latin typeface="Dela Gothic One"/>
                <a:ea typeface="Dela Gothic One"/>
                <a:cs typeface="Dela Gothic One"/>
                <a:sym typeface="Dela Gothic One"/>
              </a:rPr>
              <a:t>Thank You !</a:t>
            </a:r>
            <a:endParaRPr sz="3600">
              <a:solidFill>
                <a:srgbClr val="FAEBEB"/>
              </a:solidFill>
              <a:latin typeface="Dela Gothic One"/>
              <a:ea typeface="Dela Gothic One"/>
              <a:cs typeface="Dela Gothic One"/>
              <a:sym typeface="Dela Gothic One"/>
            </a:endParaRPr>
          </a:p>
        </p:txBody>
      </p:sp>
      <p:sp>
        <p:nvSpPr>
          <p:cNvPr id="205" name="Google Shape;205;p31"/>
          <p:cNvSpPr txBox="1"/>
          <p:nvPr/>
        </p:nvSpPr>
        <p:spPr>
          <a:xfrm>
            <a:off x="11458225" y="6173600"/>
            <a:ext cx="2942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Group 14: </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just">
              <a:spcBef>
                <a:spcPts val="0"/>
              </a:spcBef>
              <a:spcAft>
                <a:spcPts val="0"/>
              </a:spcAft>
              <a:buClr>
                <a:schemeClr val="lt1"/>
              </a:buClr>
              <a:buSzPts val="1400"/>
              <a:buChar char="-"/>
            </a:pPr>
            <a:r>
              <a:rPr b="1" lang="en-US">
                <a:solidFill>
                  <a:schemeClr val="lt1"/>
                </a:solidFill>
                <a:latin typeface="Calibri"/>
                <a:ea typeface="Calibri"/>
                <a:cs typeface="Calibri"/>
                <a:sym typeface="Calibri"/>
              </a:rPr>
              <a:t>Nidhi Mallikarjun  (002051677)</a:t>
            </a:r>
            <a:endParaRPr b="1">
              <a:solidFill>
                <a:schemeClr val="lt1"/>
              </a:solidFill>
              <a:latin typeface="Calibri"/>
              <a:ea typeface="Calibri"/>
              <a:cs typeface="Calibri"/>
              <a:sym typeface="Calibri"/>
            </a:endParaRPr>
          </a:p>
          <a:p>
            <a:pPr indent="0" lvl="0" marL="457200" rtl="0" algn="just">
              <a:spcBef>
                <a:spcPts val="0"/>
              </a:spcBef>
              <a:spcAft>
                <a:spcPts val="0"/>
              </a:spcAft>
              <a:buNone/>
            </a:pPr>
            <a:r>
              <a:t/>
            </a:r>
            <a:endParaRPr b="1">
              <a:solidFill>
                <a:schemeClr val="lt1"/>
              </a:solidFill>
              <a:latin typeface="Calibri"/>
              <a:ea typeface="Calibri"/>
              <a:cs typeface="Calibri"/>
              <a:sym typeface="Calibri"/>
            </a:endParaRPr>
          </a:p>
          <a:p>
            <a:pPr indent="-317500" lvl="0" marL="457200" rtl="0" algn="just">
              <a:spcBef>
                <a:spcPts val="0"/>
              </a:spcBef>
              <a:spcAft>
                <a:spcPts val="0"/>
              </a:spcAft>
              <a:buClr>
                <a:schemeClr val="lt1"/>
              </a:buClr>
              <a:buSzPts val="1400"/>
              <a:buChar char="-"/>
            </a:pPr>
            <a:r>
              <a:rPr b="1" lang="en-US">
                <a:solidFill>
                  <a:schemeClr val="lt1"/>
                </a:solidFill>
                <a:latin typeface="Calibri"/>
                <a:ea typeface="Calibri"/>
                <a:cs typeface="Calibri"/>
                <a:sym typeface="Calibri"/>
              </a:rPr>
              <a:t>Swetha Jalluri (002306146)</a:t>
            </a:r>
            <a:endParaRPr b="1">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429220" y="337185"/>
            <a:ext cx="5375196" cy="403384"/>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FAEBEB"/>
              </a:buClr>
              <a:buSzPts val="2500"/>
              <a:buFont typeface="Dela Gothic One"/>
              <a:buNone/>
            </a:pPr>
            <a:r>
              <a:rPr lang="en-US" sz="2500">
                <a:solidFill>
                  <a:srgbClr val="FAEBEB"/>
                </a:solidFill>
                <a:latin typeface="Dela Gothic One"/>
                <a:ea typeface="Dela Gothic One"/>
                <a:cs typeface="Dela Gothic One"/>
                <a:sym typeface="Dela Gothic One"/>
              </a:rPr>
              <a:t>Problem Setting &amp; Definition</a:t>
            </a:r>
            <a:endParaRPr sz="2500">
              <a:solidFill>
                <a:schemeClr val="dk1"/>
              </a:solidFill>
              <a:latin typeface="Calibri"/>
              <a:ea typeface="Calibri"/>
              <a:cs typeface="Calibri"/>
              <a:sym typeface="Calibri"/>
            </a:endParaRPr>
          </a:p>
        </p:txBody>
      </p:sp>
      <p:sp>
        <p:nvSpPr>
          <p:cNvPr id="63" name="Google Shape;63;p14"/>
          <p:cNvSpPr/>
          <p:nvPr/>
        </p:nvSpPr>
        <p:spPr>
          <a:xfrm>
            <a:off x="429225" y="1068669"/>
            <a:ext cx="13772100" cy="1294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lt1"/>
              </a:buClr>
              <a:buSzPts val="1200"/>
              <a:buFont typeface="Calibri"/>
              <a:buNone/>
            </a:pPr>
            <a:r>
              <a:rPr lang="en-US">
                <a:solidFill>
                  <a:schemeClr val="lt1"/>
                </a:solidFill>
                <a:latin typeface="Calibri"/>
                <a:ea typeface="Calibri"/>
                <a:cs typeface="Calibri"/>
                <a:sym typeface="Calibri"/>
              </a:rPr>
              <a:t>Every day, millions of potential customers silently vanish from e-commerce sites, taking billions in unrealized revenue with them, all because retailers can't decode the critical signals hidden in their browsing behavior. </a:t>
            </a:r>
            <a:r>
              <a:rPr lang="en-US">
                <a:solidFill>
                  <a:schemeClr val="lt1"/>
                </a:solidFill>
                <a:latin typeface="Calibri"/>
                <a:ea typeface="Calibri"/>
                <a:cs typeface="Calibri"/>
                <a:sym typeface="Calibri"/>
              </a:rPr>
              <a:t>While mountains of user data pile up—from click patterns to session durations—most companies remain blind to the powerful purchase intent indicators buried within, costing them conversions and allowing competitors to steal their most valuable prospects. The difference between e-commerce leaders and strugglers isn't better products or lower prices, but rather their ability to transform chaotic behavior data into precise purchase predictions that power personalized marketing, inventory decisions, and customer experiences. Those who crack this code first will dominate their markets for years to come, while those who fail will watch helplessly as their conversion rates—and profits—steadily decline.</a:t>
            </a:r>
            <a:endParaRPr/>
          </a:p>
        </p:txBody>
      </p:sp>
      <p:sp>
        <p:nvSpPr>
          <p:cNvPr id="64" name="Google Shape;64;p14"/>
          <p:cNvSpPr txBox="1"/>
          <p:nvPr/>
        </p:nvSpPr>
        <p:spPr>
          <a:xfrm>
            <a:off x="10456752" y="1276538"/>
            <a:ext cx="3385997" cy="12946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What is E-commerce and What are its Applications" id="65" name="Google Shape;65;p14"/>
          <p:cNvPicPr preferRelativeResize="0"/>
          <p:nvPr/>
        </p:nvPicPr>
        <p:blipFill rotWithShape="1">
          <a:blip r:embed="rId3">
            <a:alphaModFix/>
          </a:blip>
          <a:srcRect b="0" l="0" r="0" t="0"/>
          <a:stretch/>
        </p:blipFill>
        <p:spPr>
          <a:xfrm>
            <a:off x="4702536" y="2571183"/>
            <a:ext cx="5718002" cy="3533451"/>
          </a:xfrm>
          <a:prstGeom prst="rect">
            <a:avLst/>
          </a:prstGeom>
          <a:noFill/>
          <a:ln>
            <a:noFill/>
          </a:ln>
        </p:spPr>
      </p:pic>
      <p:sp>
        <p:nvSpPr>
          <p:cNvPr id="66" name="Google Shape;66;p14"/>
          <p:cNvSpPr txBox="1"/>
          <p:nvPr/>
        </p:nvSpPr>
        <p:spPr>
          <a:xfrm>
            <a:off x="709542" y="4316984"/>
            <a:ext cx="30075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lt1"/>
                </a:solidFill>
                <a:latin typeface="Calibri"/>
                <a:ea typeface="Calibri"/>
                <a:cs typeface="Calibri"/>
                <a:sym typeface="Calibri"/>
              </a:rPr>
              <a:t>What hidden patterns in user browsing behavior can reveal a customer's true purchase intent before they even reach the checkout page?</a:t>
            </a:r>
            <a:endParaRPr sz="1600"/>
          </a:p>
        </p:txBody>
      </p:sp>
      <p:sp>
        <p:nvSpPr>
          <p:cNvPr id="67" name="Google Shape;67;p14"/>
          <p:cNvSpPr/>
          <p:nvPr/>
        </p:nvSpPr>
        <p:spPr>
          <a:xfrm>
            <a:off x="3920150" y="4517679"/>
            <a:ext cx="615636" cy="152608"/>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14"/>
          <p:cNvSpPr/>
          <p:nvPr/>
        </p:nvSpPr>
        <p:spPr>
          <a:xfrm>
            <a:off x="10701196" y="4436198"/>
            <a:ext cx="561315" cy="157785"/>
          </a:xfrm>
          <a:prstGeom prst="lef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4"/>
          <p:cNvSpPr txBox="1"/>
          <p:nvPr/>
        </p:nvSpPr>
        <p:spPr>
          <a:xfrm>
            <a:off x="11405888" y="4240040"/>
            <a:ext cx="26361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lt1"/>
                </a:solidFill>
                <a:latin typeface="Calibri"/>
                <a:ea typeface="Calibri"/>
                <a:cs typeface="Calibri"/>
                <a:sym typeface="Calibri"/>
              </a:rPr>
              <a:t>How can we transform mountains of chaotic e-commerce data into precise predictive models that accurately forecast which customers are most likely to complete a purchase?</a:t>
            </a:r>
            <a:endParaRPr sz="1600"/>
          </a:p>
        </p:txBody>
      </p:sp>
      <p:sp>
        <p:nvSpPr>
          <p:cNvPr id="70" name="Google Shape;70;p14"/>
          <p:cNvSpPr/>
          <p:nvPr/>
        </p:nvSpPr>
        <p:spPr>
          <a:xfrm>
            <a:off x="7551537" y="6227353"/>
            <a:ext cx="181200" cy="543300"/>
          </a:xfrm>
          <a:prstGeom prst="up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4"/>
          <p:cNvSpPr txBox="1"/>
          <p:nvPr/>
        </p:nvSpPr>
        <p:spPr>
          <a:xfrm>
            <a:off x="5996226" y="6893375"/>
            <a:ext cx="3386100" cy="1169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lt1"/>
                </a:solidFill>
                <a:latin typeface="Calibri"/>
                <a:ea typeface="Calibri"/>
                <a:cs typeface="Calibri"/>
                <a:sym typeface="Calibri"/>
              </a:rPr>
              <a:t>Which advanced classification algorithms and data preprocessing techniques deliver the highest accuracy in predicting purchase intent, enabling retailers to focus resources on customers ready to buy?</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p:nvPr/>
        </p:nvSpPr>
        <p:spPr>
          <a:xfrm>
            <a:off x="429220" y="337185"/>
            <a:ext cx="5477828" cy="403384"/>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FAEBEB"/>
              </a:buClr>
              <a:buSzPts val="2500"/>
              <a:buFont typeface="Dela Gothic One"/>
              <a:buNone/>
            </a:pPr>
            <a:r>
              <a:rPr lang="en-US" sz="2500">
                <a:solidFill>
                  <a:srgbClr val="FAEBEB"/>
                </a:solidFill>
                <a:latin typeface="Dela Gothic One"/>
                <a:ea typeface="Dela Gothic One"/>
                <a:cs typeface="Dela Gothic One"/>
                <a:sym typeface="Dela Gothic One"/>
              </a:rPr>
              <a:t>Data Source and Description</a:t>
            </a:r>
            <a:endParaRPr sz="2500">
              <a:solidFill>
                <a:schemeClr val="dk1"/>
              </a:solidFill>
              <a:latin typeface="Calibri"/>
              <a:ea typeface="Calibri"/>
              <a:cs typeface="Calibri"/>
              <a:sym typeface="Calibri"/>
            </a:endParaRPr>
          </a:p>
        </p:txBody>
      </p:sp>
      <p:sp>
        <p:nvSpPr>
          <p:cNvPr id="78" name="Google Shape;78;p15"/>
          <p:cNvSpPr/>
          <p:nvPr/>
        </p:nvSpPr>
        <p:spPr>
          <a:xfrm>
            <a:off x="429300" y="1129737"/>
            <a:ext cx="13771800" cy="198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a:solidFill>
                  <a:schemeClr val="lt1"/>
                </a:solidFill>
                <a:latin typeface="Calibri"/>
                <a:ea typeface="Calibri"/>
                <a:cs typeface="Calibri"/>
                <a:sym typeface="Calibri"/>
              </a:rPr>
              <a:t>12,330 REAL SHOPPING SESSIONS REVEAL THE TRUTH</a:t>
            </a:r>
            <a:endParaRPr/>
          </a:p>
          <a:p>
            <a:pPr indent="0" lvl="0" marL="0" marR="0" rtl="0" algn="l">
              <a:spcBef>
                <a:spcPts val="0"/>
              </a:spcBef>
              <a:spcAft>
                <a:spcPts val="0"/>
              </a:spcAft>
              <a:buNone/>
            </a:pPr>
            <a:r>
              <a:t/>
            </a:r>
            <a:endParaRPr b="1">
              <a:solidFill>
                <a:schemeClr val="lt1"/>
              </a:solidFill>
              <a:latin typeface="Calibri"/>
              <a:ea typeface="Calibri"/>
              <a:cs typeface="Calibri"/>
              <a:sym typeface="Calibri"/>
            </a:endParaRPr>
          </a:p>
          <a:p>
            <a:pPr indent="0" lvl="0" marL="0" marR="0" rtl="0" algn="l">
              <a:spcBef>
                <a:spcPts val="0"/>
              </a:spcBef>
              <a:spcAft>
                <a:spcPts val="0"/>
              </a:spcAft>
              <a:buNone/>
            </a:pPr>
            <a:r>
              <a:rPr lang="en-US">
                <a:solidFill>
                  <a:schemeClr val="lt1"/>
                </a:solidFill>
                <a:latin typeface="Calibri"/>
                <a:ea typeface="Calibri"/>
                <a:cs typeface="Calibri"/>
                <a:sym typeface="Calibri"/>
              </a:rPr>
              <a:t>We've excavated the </a:t>
            </a:r>
            <a:r>
              <a:rPr b="1" lang="en-US">
                <a:solidFill>
                  <a:schemeClr val="lt1"/>
                </a:solidFill>
                <a:latin typeface="Calibri"/>
                <a:ea typeface="Calibri"/>
                <a:cs typeface="Calibri"/>
                <a:sym typeface="Calibri"/>
              </a:rPr>
              <a:t>Online Shoppers Purchasing Intention Dataset</a:t>
            </a:r>
            <a:r>
              <a:rPr lang="en-US">
                <a:solidFill>
                  <a:schemeClr val="lt1"/>
                </a:solidFill>
                <a:latin typeface="Calibri"/>
                <a:ea typeface="Calibri"/>
                <a:cs typeface="Calibri"/>
                <a:sym typeface="Calibri"/>
              </a:rPr>
              <a:t> from the UCI Machine Learning Repository, a treasure trove of authentic e-commerce behavior capturing the exact moment when browsers become buyers.</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18 PREDICTORS</a:t>
            </a:r>
            <a:r>
              <a:rPr lang="en-US">
                <a:solidFill>
                  <a:schemeClr val="lt1"/>
                </a:solidFill>
                <a:latin typeface="Calibri"/>
                <a:ea typeface="Calibri"/>
                <a:cs typeface="Calibri"/>
                <a:sym typeface="Calibri"/>
              </a:rPr>
              <a:t> tracking every digital footprint</a:t>
            </a:r>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10 NUMERIC METRICS</a:t>
            </a:r>
            <a:r>
              <a:rPr lang="en-US">
                <a:solidFill>
                  <a:schemeClr val="lt1"/>
                </a:solidFill>
                <a:latin typeface="Calibri"/>
                <a:ea typeface="Calibri"/>
                <a:cs typeface="Calibri"/>
                <a:sym typeface="Calibri"/>
              </a:rPr>
              <a:t> quantifying customer engagement</a:t>
            </a:r>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8 CATEGORICAL VARIABLES</a:t>
            </a:r>
            <a:r>
              <a:rPr lang="en-US">
                <a:solidFill>
                  <a:schemeClr val="lt1"/>
                </a:solidFill>
                <a:latin typeface="Calibri"/>
                <a:ea typeface="Calibri"/>
                <a:cs typeface="Calibri"/>
                <a:sym typeface="Calibri"/>
              </a:rPr>
              <a:t> classifying visitor behaviors</a:t>
            </a:r>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1 CRITICAL TARGET VARIABLE</a:t>
            </a:r>
            <a:r>
              <a:rPr lang="en-US">
                <a:solidFill>
                  <a:schemeClr val="lt1"/>
                </a:solidFill>
                <a:latin typeface="Calibri"/>
                <a:ea typeface="Calibri"/>
                <a:cs typeface="Calibri"/>
                <a:sym typeface="Calibri"/>
              </a:rPr>
              <a:t>: "Revenue"</a:t>
            </a:r>
            <a:endParaRPr/>
          </a:p>
        </p:txBody>
      </p:sp>
      <p:sp>
        <p:nvSpPr>
          <p:cNvPr id="79" name="Google Shape;79;p15"/>
          <p:cNvSpPr txBox="1"/>
          <p:nvPr/>
        </p:nvSpPr>
        <p:spPr>
          <a:xfrm>
            <a:off x="849674" y="6005275"/>
            <a:ext cx="5117400" cy="218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200">
              <a:solidFill>
                <a:schemeClr val="lt1"/>
              </a:solidFill>
              <a:latin typeface="Calibri"/>
              <a:ea typeface="Calibri"/>
              <a:cs typeface="Calibri"/>
              <a:sym typeface="Calibri"/>
            </a:endParaRPr>
          </a:p>
          <a:p>
            <a:pPr indent="0" lvl="0" marL="0" marR="0" rtl="0" algn="l">
              <a:spcBef>
                <a:spcPts val="0"/>
              </a:spcBef>
              <a:spcAft>
                <a:spcPts val="0"/>
              </a:spcAft>
              <a:buNone/>
            </a:pPr>
            <a:r>
              <a:rPr b="1" lang="en-US">
                <a:solidFill>
                  <a:schemeClr val="lt1"/>
                </a:solidFill>
                <a:latin typeface="Calibri"/>
                <a:ea typeface="Calibri"/>
                <a:cs typeface="Calibri"/>
                <a:sym typeface="Calibri"/>
              </a:rPr>
              <a:t>What Will We Do ?</a:t>
            </a:r>
            <a:endParaRPr/>
          </a:p>
          <a:p>
            <a:pPr indent="0" lvl="0" marL="0" marR="0" rtl="0" algn="l">
              <a:spcBef>
                <a:spcPts val="0"/>
              </a:spcBef>
              <a:spcAft>
                <a:spcPts val="0"/>
              </a:spcAft>
              <a:buClr>
                <a:schemeClr val="dk1"/>
              </a:buClr>
              <a:buSzPts val="1200"/>
              <a:buFont typeface="Arial"/>
              <a:buNone/>
            </a:pPr>
            <a:r>
              <a:t/>
            </a:r>
            <a:endParaRPr b="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Find out what influences shoppers to make purchases.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Discover at least 3 key factors that impact buying decisions.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Build models that predict which visitors will buy something.</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Test 5 different prediction methods and pick the best one.</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Balance our data to better identify potential buyers.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Simplify complex data while keeping the important information.</a:t>
            </a:r>
            <a:endParaRPr/>
          </a:p>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80" name="Google Shape;80;p15"/>
          <p:cNvSpPr txBox="1"/>
          <p:nvPr/>
        </p:nvSpPr>
        <p:spPr>
          <a:xfrm>
            <a:off x="7499600" y="6220950"/>
            <a:ext cx="57903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latin typeface="Calibri"/>
                <a:ea typeface="Calibri"/>
                <a:cs typeface="Calibri"/>
                <a:sym typeface="Calibri"/>
              </a:rPr>
              <a:t>How We'll Measure Success?</a:t>
            </a:r>
            <a:endParaRPr/>
          </a:p>
          <a:p>
            <a:pPr indent="0" lvl="0" marL="0" marR="0" rtl="0" algn="l">
              <a:spcBef>
                <a:spcPts val="0"/>
              </a:spcBef>
              <a:spcAft>
                <a:spcPts val="0"/>
              </a:spcAft>
              <a:buClr>
                <a:schemeClr val="dk1"/>
              </a:buClr>
              <a:buSzPts val="1200"/>
              <a:buFont typeface="Arial"/>
              <a:buNone/>
            </a:pPr>
            <a:r>
              <a:t/>
            </a:r>
            <a:endParaRPr b="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Our prediction accuracy must reach 90% or higher.</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We'll improve our ability to identify potential buyers by 15%.</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We'll maintain 85% of important data while reducing complexity.</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We'll rank the top 5 factors that influence purchasing decisions.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We'll compare 5 different prediction methods using clear metrics.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We'll deliver a complete report with all findings and recommendations.</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p:txBody>
      </p:sp>
      <p:pic>
        <p:nvPicPr>
          <p:cNvPr id="81" name="Google Shape;81;p15"/>
          <p:cNvPicPr preferRelativeResize="0"/>
          <p:nvPr/>
        </p:nvPicPr>
        <p:blipFill rotWithShape="1">
          <a:blip r:embed="rId3">
            <a:alphaModFix/>
          </a:blip>
          <a:srcRect b="0" l="0" r="0" t="0"/>
          <a:stretch/>
        </p:blipFill>
        <p:spPr>
          <a:xfrm>
            <a:off x="3719339" y="3503692"/>
            <a:ext cx="7191722" cy="232808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p:nvPr/>
        </p:nvSpPr>
        <p:spPr>
          <a:xfrm>
            <a:off x="429100" y="337185"/>
            <a:ext cx="11856451" cy="403265"/>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FAEBEB"/>
              </a:buClr>
              <a:buSzPts val="2500"/>
              <a:buFont typeface="Dela Gothic One"/>
              <a:buNone/>
            </a:pPr>
            <a:r>
              <a:rPr lang="en-US" sz="2500">
                <a:solidFill>
                  <a:srgbClr val="FAEBEB"/>
                </a:solidFill>
                <a:latin typeface="Dela Gothic One"/>
                <a:ea typeface="Dela Gothic One"/>
                <a:cs typeface="Dela Gothic One"/>
                <a:sym typeface="Dela Gothic One"/>
              </a:rPr>
              <a:t>Data Pre-processing and Exploration – Categorical Variables</a:t>
            </a:r>
            <a:endParaRPr sz="2500">
              <a:solidFill>
                <a:schemeClr val="dk1"/>
              </a:solidFill>
              <a:latin typeface="Calibri"/>
              <a:ea typeface="Calibri"/>
              <a:cs typeface="Calibri"/>
              <a:sym typeface="Calibri"/>
            </a:endParaRPr>
          </a:p>
        </p:txBody>
      </p:sp>
      <p:sp>
        <p:nvSpPr>
          <p:cNvPr id="88" name="Google Shape;88;p16"/>
          <p:cNvSpPr txBox="1"/>
          <p:nvPr/>
        </p:nvSpPr>
        <p:spPr>
          <a:xfrm>
            <a:off x="449725" y="923675"/>
            <a:ext cx="11815200" cy="397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a:solidFill>
                  <a:schemeClr val="lt1"/>
                </a:solidFill>
                <a:latin typeface="Calibri"/>
                <a:ea typeface="Calibri"/>
                <a:cs typeface="Calibri"/>
                <a:sym typeface="Calibri"/>
              </a:rPr>
              <a:t>Visitor Behavior Patterns</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0" lvl="0" marL="0" marR="0" rtl="0" algn="l">
              <a:spcBef>
                <a:spcPts val="0"/>
              </a:spcBef>
              <a:spcAft>
                <a:spcPts val="0"/>
              </a:spcAft>
              <a:buNone/>
            </a:pPr>
            <a:r>
              <a:rPr b="1" lang="en-US">
                <a:solidFill>
                  <a:schemeClr val="lt1"/>
                </a:solidFill>
                <a:latin typeface="Calibri"/>
                <a:ea typeface="Calibri"/>
                <a:cs typeface="Calibri"/>
                <a:sym typeface="Calibri"/>
              </a:rPr>
              <a:t>Returning Visitors Dominate the Platform</a:t>
            </a:r>
            <a:r>
              <a:rPr lang="en-US">
                <a:solidFill>
                  <a:schemeClr val="lt1"/>
                </a:solidFill>
                <a:latin typeface="Calibri"/>
                <a:ea typeface="Calibri"/>
                <a:cs typeface="Calibri"/>
                <a:sym typeface="Calibri"/>
              </a:rPr>
              <a:t> (85% of traffic) </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Returning visitors make up approximately 10,000 sessions compared to only 1,700 new visitors</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This indicates strong customer loyalty but potential challenges in customer acquisition</a:t>
            </a:r>
            <a:endParaRPr/>
          </a:p>
          <a:p>
            <a:pPr indent="0" lvl="1" marL="457200" marR="0" rtl="0" algn="l">
              <a:spcBef>
                <a:spcPts val="0"/>
              </a:spcBef>
              <a:spcAft>
                <a:spcPts val="0"/>
              </a:spcAft>
              <a:buNone/>
            </a:pPr>
            <a:r>
              <a:t/>
            </a:r>
            <a:endParaRPr b="0" i="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Seasonal Shopping Patterns</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0" lvl="0" marL="0" marR="0" rtl="0" algn="l">
              <a:spcBef>
                <a:spcPts val="0"/>
              </a:spcBef>
              <a:spcAft>
                <a:spcPts val="0"/>
              </a:spcAft>
              <a:buNone/>
            </a:pPr>
            <a:r>
              <a:rPr b="1" lang="en-US">
                <a:solidFill>
                  <a:schemeClr val="lt1"/>
                </a:solidFill>
                <a:latin typeface="Calibri"/>
                <a:ea typeface="Calibri"/>
                <a:cs typeface="Calibri"/>
                <a:sym typeface="Calibri"/>
              </a:rPr>
              <a:t>Two Major Traffic Peaks Drive Annual Revenue</a:t>
            </a:r>
            <a:r>
              <a:rPr lang="en-US">
                <a:solidFill>
                  <a:schemeClr val="lt1"/>
                </a:solidFill>
                <a:latin typeface="Calibri"/>
                <a:ea typeface="Calibri"/>
                <a:cs typeface="Calibri"/>
                <a:sym typeface="Calibri"/>
              </a:rPr>
              <a:t> </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May (month 5) shows highest traffic (~3,400 visits)</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November (month 11) shows second-highest traffic (~3,000 visits)</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These months likely correspond to spring shopping and pre-holiday purchasing</a:t>
            </a:r>
            <a:endParaRPr/>
          </a:p>
          <a:p>
            <a:pPr indent="0" lvl="1" marL="457200" marR="0" rtl="0" algn="l">
              <a:spcBef>
                <a:spcPts val="0"/>
              </a:spcBef>
              <a:spcAft>
                <a:spcPts val="0"/>
              </a:spcAft>
              <a:buNone/>
            </a:pPr>
            <a:r>
              <a:t/>
            </a:r>
            <a:endParaRPr b="0" i="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Special Days Impact</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0" lvl="0" marL="0" marR="0" rtl="0" algn="l">
              <a:spcBef>
                <a:spcPts val="0"/>
              </a:spcBef>
              <a:spcAft>
                <a:spcPts val="0"/>
              </a:spcAft>
              <a:buNone/>
            </a:pPr>
            <a:r>
              <a:rPr b="1" lang="en-US">
                <a:solidFill>
                  <a:schemeClr val="lt1"/>
                </a:solidFill>
                <a:latin typeface="Calibri"/>
                <a:ea typeface="Calibri"/>
                <a:cs typeface="Calibri"/>
                <a:sym typeface="Calibri"/>
              </a:rPr>
              <a:t>Special shopping days significantly influence purchasing behavior</a:t>
            </a:r>
            <a:r>
              <a:rPr lang="en-US">
                <a:solidFill>
                  <a:schemeClr val="lt1"/>
                </a:solidFill>
                <a:latin typeface="Calibri"/>
                <a:ea typeface="Calibri"/>
                <a:cs typeface="Calibri"/>
                <a:sym typeface="Calibri"/>
              </a:rPr>
              <a:t> </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Data indicates lower bounce rates and higher page values during special days</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The dramatic difference between normal days and special days creates an opportunity for targeted strategies</a:t>
            </a:r>
            <a:endParaRPr/>
          </a:p>
        </p:txBody>
      </p:sp>
      <p:pic>
        <p:nvPicPr>
          <p:cNvPr id="89" name="Google Shape;89;p16"/>
          <p:cNvPicPr preferRelativeResize="0"/>
          <p:nvPr/>
        </p:nvPicPr>
        <p:blipFill rotWithShape="1">
          <a:blip r:embed="rId3">
            <a:alphaModFix/>
          </a:blip>
          <a:srcRect b="0" l="0" r="0" t="0"/>
          <a:stretch/>
        </p:blipFill>
        <p:spPr>
          <a:xfrm>
            <a:off x="3593363" y="5078000"/>
            <a:ext cx="7443676" cy="2870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429100" y="708377"/>
            <a:ext cx="11856451" cy="403265"/>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FAEBEB"/>
              </a:buClr>
              <a:buSzPts val="2500"/>
              <a:buFont typeface="Dela Gothic One"/>
              <a:buNone/>
            </a:pPr>
            <a:r>
              <a:rPr lang="en-US" sz="2500">
                <a:solidFill>
                  <a:srgbClr val="FAEBEB"/>
                </a:solidFill>
                <a:latin typeface="Dela Gothic One"/>
                <a:ea typeface="Dela Gothic One"/>
                <a:cs typeface="Dela Gothic One"/>
                <a:sym typeface="Dela Gothic One"/>
              </a:rPr>
              <a:t>Data Pre-processing and Exploration – Numerical Variables</a:t>
            </a:r>
            <a:endParaRPr sz="2500">
              <a:solidFill>
                <a:schemeClr val="dk1"/>
              </a:solidFill>
              <a:latin typeface="Calibri"/>
              <a:ea typeface="Calibri"/>
              <a:cs typeface="Calibri"/>
              <a:sym typeface="Calibri"/>
            </a:endParaRPr>
          </a:p>
        </p:txBody>
      </p:sp>
      <p:sp>
        <p:nvSpPr>
          <p:cNvPr id="96" name="Google Shape;96;p17"/>
          <p:cNvSpPr txBox="1"/>
          <p:nvPr/>
        </p:nvSpPr>
        <p:spPr>
          <a:xfrm>
            <a:off x="429100" y="2648544"/>
            <a:ext cx="9243600" cy="3324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a:solidFill>
                  <a:schemeClr val="lt1"/>
                </a:solidFill>
                <a:latin typeface="Calibri"/>
                <a:ea typeface="Calibri"/>
                <a:cs typeface="Calibri"/>
                <a:sym typeface="Calibri"/>
              </a:rPr>
              <a:t>Weekend Shopping Behavior </a:t>
            </a:r>
            <a:endParaRPr/>
          </a:p>
          <a:p>
            <a:pPr indent="0" lvl="0" marL="0" marR="0" rtl="0" algn="l">
              <a:spcBef>
                <a:spcPts val="0"/>
              </a:spcBef>
              <a:spcAft>
                <a:spcPts val="0"/>
              </a:spcAft>
              <a:buNone/>
            </a:pPr>
            <a:r>
              <a:t/>
            </a:r>
            <a:endParaRPr b="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Users Spend More Time on Weekends</a:t>
            </a:r>
            <a:r>
              <a:rPr lang="en-US">
                <a:solidFill>
                  <a:schemeClr val="lt1"/>
                </a:solidFill>
                <a:latin typeface="Calibri"/>
                <a:ea typeface="Calibri"/>
                <a:cs typeface="Calibri"/>
                <a:sym typeface="Calibri"/>
              </a:rPr>
              <a:t>: Average session duration is approximately 9.6 minutes on weekends versus 9.0 minutes on weekdays</a:t>
            </a:r>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10% Longer Engagement</a:t>
            </a:r>
            <a:r>
              <a:rPr lang="en-US">
                <a:solidFill>
                  <a:schemeClr val="lt1"/>
                </a:solidFill>
                <a:latin typeface="Calibri"/>
                <a:ea typeface="Calibri"/>
                <a:cs typeface="Calibri"/>
                <a:sym typeface="Calibri"/>
              </a:rPr>
              <a:t>: This significant increase in browsing time represents a major opportunity for conversion</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Session Duration </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Total Duration</a:t>
            </a:r>
            <a:r>
              <a:rPr lang="en-US">
                <a:solidFill>
                  <a:schemeClr val="lt1"/>
                </a:solidFill>
                <a:latin typeface="Calibri"/>
                <a:ea typeface="Calibri"/>
                <a:cs typeface="Calibri"/>
                <a:sym typeface="Calibri"/>
              </a:rPr>
              <a:t> combines all interaction times (Administrative, Informational, and Product-Related)</a:t>
            </a:r>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Longer Sessions = Higher Intent</a:t>
            </a:r>
            <a:r>
              <a:rPr lang="en-US">
                <a:solidFill>
                  <a:schemeClr val="lt1"/>
                </a:solidFill>
                <a:latin typeface="Calibri"/>
                <a:ea typeface="Calibri"/>
                <a:cs typeface="Calibri"/>
                <a:sym typeface="Calibri"/>
              </a:rPr>
              <a:t>: Users who spend more time on the site show stronger purchase signals</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Revenue Generation </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Monthly Revenue Fluctuations</a:t>
            </a:r>
            <a:r>
              <a:rPr lang="en-US">
                <a:solidFill>
                  <a:schemeClr val="lt1"/>
                </a:solidFill>
                <a:latin typeface="Calibri"/>
                <a:ea typeface="Calibri"/>
                <a:cs typeface="Calibri"/>
                <a:sym typeface="Calibri"/>
              </a:rPr>
              <a:t>: Conversion rates vary significantly throughout the year</a:t>
            </a:r>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Correlation with Traffic</a:t>
            </a:r>
            <a:r>
              <a:rPr lang="en-US">
                <a:solidFill>
                  <a:schemeClr val="lt1"/>
                </a:solidFill>
                <a:latin typeface="Calibri"/>
                <a:ea typeface="Calibri"/>
                <a:cs typeface="Calibri"/>
                <a:sym typeface="Calibri"/>
              </a:rPr>
              <a:t>: Higher traffic months generally show higher conversion rates, but with important exceptions</a:t>
            </a:r>
            <a:endParaRPr/>
          </a:p>
        </p:txBody>
      </p:sp>
      <p:pic>
        <p:nvPicPr>
          <p:cNvPr id="97" name="Google Shape;97;p17"/>
          <p:cNvPicPr preferRelativeResize="0"/>
          <p:nvPr/>
        </p:nvPicPr>
        <p:blipFill rotWithShape="1">
          <a:blip r:embed="rId3">
            <a:alphaModFix/>
          </a:blip>
          <a:srcRect b="0" l="0" r="0" t="0"/>
          <a:stretch/>
        </p:blipFill>
        <p:spPr>
          <a:xfrm>
            <a:off x="10118002" y="2418789"/>
            <a:ext cx="3741407" cy="33920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429100" y="606582"/>
            <a:ext cx="14065498" cy="470781"/>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None/>
            </a:pPr>
            <a:r>
              <a:rPr lang="en-US" sz="2500">
                <a:solidFill>
                  <a:srgbClr val="FAEBEB"/>
                </a:solidFill>
                <a:latin typeface="Dela Gothic One"/>
                <a:ea typeface="Dela Gothic One"/>
                <a:cs typeface="Dela Gothic One"/>
                <a:sym typeface="Dela Gothic One"/>
              </a:rPr>
              <a:t>Correlation Analysis</a:t>
            </a:r>
            <a:endParaRPr sz="2500">
              <a:solidFill>
                <a:schemeClr val="dk1"/>
              </a:solidFill>
              <a:latin typeface="Calibri"/>
              <a:ea typeface="Calibri"/>
              <a:cs typeface="Calibri"/>
              <a:sym typeface="Calibri"/>
            </a:endParaRPr>
          </a:p>
          <a:p>
            <a:pPr indent="0" lvl="0" marL="0" marR="0" rtl="0" algn="l">
              <a:lnSpc>
                <a:spcPct val="112500"/>
              </a:lnSpc>
              <a:spcBef>
                <a:spcPts val="0"/>
              </a:spcBef>
              <a:spcAft>
                <a:spcPts val="0"/>
              </a:spcAft>
              <a:buNone/>
            </a:pPr>
            <a:r>
              <a:rPr b="1" lang="en-US" sz="2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a:p>
            <a:pPr indent="0" lvl="0" marL="0" marR="0" rtl="0" algn="l">
              <a:lnSpc>
                <a:spcPct val="126000"/>
              </a:lnSpc>
              <a:spcBef>
                <a:spcPts val="0"/>
              </a:spcBef>
              <a:spcAft>
                <a:spcPts val="0"/>
              </a:spcAft>
              <a:buClr>
                <a:schemeClr val="dk1"/>
              </a:buClr>
              <a:buSzPts val="2500"/>
              <a:buFont typeface="Calibri"/>
              <a:buNone/>
            </a:pPr>
            <a:r>
              <a:t/>
            </a:r>
            <a:endParaRPr sz="2500">
              <a:solidFill>
                <a:schemeClr val="dk1"/>
              </a:solidFill>
              <a:latin typeface="Calibri"/>
              <a:ea typeface="Calibri"/>
              <a:cs typeface="Calibri"/>
              <a:sym typeface="Calibri"/>
            </a:endParaRPr>
          </a:p>
        </p:txBody>
      </p:sp>
      <p:sp>
        <p:nvSpPr>
          <p:cNvPr id="104" name="Google Shape;104;p18"/>
          <p:cNvSpPr txBox="1"/>
          <p:nvPr/>
        </p:nvSpPr>
        <p:spPr>
          <a:xfrm>
            <a:off x="429100" y="2221973"/>
            <a:ext cx="7203000" cy="4617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a:solidFill>
                  <a:schemeClr val="lt1"/>
                </a:solidFill>
                <a:latin typeface="Calibri"/>
                <a:ea typeface="Calibri"/>
                <a:cs typeface="Calibri"/>
                <a:sym typeface="Calibri"/>
              </a:rPr>
              <a:t>Strong Behavioral Connections</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Product Engagement Cluster</a:t>
            </a:r>
            <a:r>
              <a:rPr lang="en-US">
                <a:solidFill>
                  <a:schemeClr val="lt1"/>
                </a:solidFill>
                <a:latin typeface="Calibri"/>
                <a:ea typeface="Calibri"/>
                <a:cs typeface="Calibri"/>
                <a:sym typeface="Calibri"/>
              </a:rPr>
              <a:t>: Product page views and duration are highly correlated (0.86) </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Users who view more product pages spend proportionally more time on them</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This creates a powerful engagement metric to track purchase probability</a:t>
            </a:r>
            <a:endParaRPr/>
          </a:p>
          <a:p>
            <a:pPr indent="0" lvl="1" marL="457200" marR="0" rtl="0" algn="l">
              <a:spcBef>
                <a:spcPts val="0"/>
              </a:spcBef>
              <a:spcAft>
                <a:spcPts val="0"/>
              </a:spcAft>
              <a:buNone/>
            </a:pPr>
            <a:r>
              <a:t/>
            </a:r>
            <a:endParaRPr b="0" i="0" u="none" cap="none" strike="noStrike">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Exit Behavior Patterns</a:t>
            </a:r>
            <a:r>
              <a:rPr lang="en-US">
                <a:solidFill>
                  <a:schemeClr val="lt1"/>
                </a:solidFill>
                <a:latin typeface="Calibri"/>
                <a:ea typeface="Calibri"/>
                <a:cs typeface="Calibri"/>
                <a:sym typeface="Calibri"/>
              </a:rPr>
              <a:t>: Bounce rates and exit rates show extremely high correlation (0.91) </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These metrics effectively measure the same user disengagement pattern</a:t>
            </a:r>
            <a:endParaRPr/>
          </a:p>
          <a:p>
            <a:pPr indent="0" lvl="1" marL="457200" marR="0" rtl="0" algn="l">
              <a:spcBef>
                <a:spcPts val="0"/>
              </a:spcBef>
              <a:spcAft>
                <a:spcPts val="0"/>
              </a:spcAft>
              <a:buNone/>
            </a:pPr>
            <a:r>
              <a:t/>
            </a:r>
            <a:endParaRPr b="0" i="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Revealing Independence</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Seasonal Factors Stand Alone</a:t>
            </a:r>
            <a:r>
              <a:rPr lang="en-US">
                <a:solidFill>
                  <a:schemeClr val="lt1"/>
                </a:solidFill>
                <a:latin typeface="Calibri"/>
                <a:ea typeface="Calibri"/>
                <a:cs typeface="Calibri"/>
                <a:sym typeface="Calibri"/>
              </a:rPr>
              <a:t>: Month and SpecialDay show minimal correlation with browsing metrics </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These time-based factors influence purchases independently of browsing behavior</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Critical insight: Multiple independent factors are driving purchases</a:t>
            </a:r>
            <a:endParaRPr/>
          </a:p>
          <a:p>
            <a:pPr indent="0" lvl="1" marL="457200" marR="0" rtl="0" algn="l">
              <a:spcBef>
                <a:spcPts val="0"/>
              </a:spcBef>
              <a:spcAft>
                <a:spcPts val="0"/>
              </a:spcAft>
              <a:buNone/>
            </a:pPr>
            <a:r>
              <a:t/>
            </a:r>
            <a:endParaRPr b="0" i="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Multicollinearity Warning Signs</a:t>
            </a:r>
            <a:endParaRPr/>
          </a:p>
          <a:p>
            <a:pPr indent="0" lvl="0" marL="0" marR="0" rtl="0" algn="l">
              <a:spcBef>
                <a:spcPts val="0"/>
              </a:spcBef>
              <a:spcAft>
                <a:spcPts val="0"/>
              </a:spcAft>
              <a:buNone/>
            </a:pPr>
            <a:r>
              <a:t/>
            </a:r>
            <a:endParaRPr b="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b="1" lang="en-US">
                <a:solidFill>
                  <a:schemeClr val="lt1"/>
                </a:solidFill>
                <a:latin typeface="Calibri"/>
                <a:ea typeface="Calibri"/>
                <a:cs typeface="Calibri"/>
                <a:sym typeface="Calibri"/>
              </a:rPr>
              <a:t> Highly correlated features can cause problems in predictive models</a:t>
            </a:r>
            <a:r>
              <a:rPr lang="en-US">
                <a:solidFill>
                  <a:schemeClr val="lt1"/>
                </a:solidFill>
                <a:latin typeface="Calibri"/>
                <a:ea typeface="Calibri"/>
                <a:cs typeface="Calibri"/>
                <a:sym typeface="Calibri"/>
              </a:rPr>
              <a:t> </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May need to select one representative metric from each correlated cluster</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Consider feature engineering to combine correlated metrics</a:t>
            </a:r>
            <a:endParaRPr/>
          </a:p>
        </p:txBody>
      </p:sp>
      <p:pic>
        <p:nvPicPr>
          <p:cNvPr id="105" name="Google Shape;105;p18"/>
          <p:cNvPicPr preferRelativeResize="0"/>
          <p:nvPr/>
        </p:nvPicPr>
        <p:blipFill rotWithShape="1">
          <a:blip r:embed="rId3">
            <a:alphaModFix/>
          </a:blip>
          <a:srcRect b="0" l="0" r="0" t="0"/>
          <a:stretch/>
        </p:blipFill>
        <p:spPr>
          <a:xfrm>
            <a:off x="7936538" y="2179423"/>
            <a:ext cx="5832812" cy="47027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p:nvPr/>
        </p:nvSpPr>
        <p:spPr>
          <a:xfrm>
            <a:off x="429101" y="616362"/>
            <a:ext cx="3226951" cy="403265"/>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FAEBEB"/>
              </a:buClr>
              <a:buSzPts val="2500"/>
              <a:buFont typeface="Dela Gothic One"/>
              <a:buNone/>
            </a:pPr>
            <a:r>
              <a:rPr lang="en-US" sz="2500">
                <a:solidFill>
                  <a:srgbClr val="FAEBEB"/>
                </a:solidFill>
                <a:latin typeface="Dela Gothic One"/>
                <a:ea typeface="Dela Gothic One"/>
                <a:cs typeface="Dela Gothic One"/>
                <a:sym typeface="Dela Gothic One"/>
              </a:rPr>
              <a:t>PCA Results</a:t>
            </a:r>
            <a:endParaRPr sz="2500">
              <a:solidFill>
                <a:schemeClr val="dk1"/>
              </a:solidFill>
              <a:latin typeface="Calibri"/>
              <a:ea typeface="Calibri"/>
              <a:cs typeface="Calibri"/>
              <a:sym typeface="Calibri"/>
            </a:endParaRPr>
          </a:p>
        </p:txBody>
      </p:sp>
      <p:pic>
        <p:nvPicPr>
          <p:cNvPr id="112" name="Google Shape;112;p19"/>
          <p:cNvPicPr preferRelativeResize="0"/>
          <p:nvPr/>
        </p:nvPicPr>
        <p:blipFill rotWithShape="1">
          <a:blip r:embed="rId3">
            <a:alphaModFix/>
          </a:blip>
          <a:srcRect b="0" l="0" r="0" t="0"/>
          <a:stretch/>
        </p:blipFill>
        <p:spPr>
          <a:xfrm>
            <a:off x="9019699" y="947200"/>
            <a:ext cx="5181600" cy="2857500"/>
          </a:xfrm>
          <a:prstGeom prst="rect">
            <a:avLst/>
          </a:prstGeom>
          <a:noFill/>
          <a:ln>
            <a:noFill/>
          </a:ln>
        </p:spPr>
      </p:pic>
      <p:pic>
        <p:nvPicPr>
          <p:cNvPr id="113" name="Google Shape;113;p19"/>
          <p:cNvPicPr preferRelativeResize="0"/>
          <p:nvPr/>
        </p:nvPicPr>
        <p:blipFill rotWithShape="1">
          <a:blip r:embed="rId4">
            <a:alphaModFix/>
          </a:blip>
          <a:srcRect b="0" l="0" r="0" t="0"/>
          <a:stretch/>
        </p:blipFill>
        <p:spPr>
          <a:xfrm>
            <a:off x="9019699" y="4257588"/>
            <a:ext cx="5181600" cy="3359790"/>
          </a:xfrm>
          <a:prstGeom prst="rect">
            <a:avLst/>
          </a:prstGeom>
          <a:noFill/>
          <a:ln>
            <a:noFill/>
          </a:ln>
        </p:spPr>
      </p:pic>
      <p:sp>
        <p:nvSpPr>
          <p:cNvPr id="114" name="Google Shape;114;p19"/>
          <p:cNvSpPr txBox="1"/>
          <p:nvPr/>
        </p:nvSpPr>
        <p:spPr>
          <a:xfrm>
            <a:off x="429100" y="2087775"/>
            <a:ext cx="7290000" cy="504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a:solidFill>
                  <a:schemeClr val="lt1"/>
                </a:solidFill>
                <a:latin typeface="Calibri"/>
                <a:ea typeface="Calibri"/>
                <a:cs typeface="Calibri"/>
                <a:sym typeface="Calibri"/>
              </a:rPr>
              <a:t>Dominant First Component</a:t>
            </a:r>
            <a:r>
              <a:rPr i="1" lang="en-US">
                <a:solidFill>
                  <a:schemeClr val="lt1"/>
                </a:solidFill>
                <a:latin typeface="Calibri"/>
                <a:ea typeface="Calibri"/>
                <a:cs typeface="Calibri"/>
                <a:sym typeface="Calibri"/>
              </a:rPr>
              <a:t> </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The first principal component stands out dramatically in the scree plot with ~5× more explained variance than any other component</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This indicates one strong underlying pattern dominates the data</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Clear Dimensionality Threshold</a:t>
            </a:r>
            <a:endParaRPr/>
          </a:p>
          <a:p>
            <a:pPr indent="0" lvl="0" marL="0" marR="0" rtl="0" algn="l">
              <a:spcBef>
                <a:spcPts val="0"/>
              </a:spcBef>
              <a:spcAft>
                <a:spcPts val="0"/>
              </a:spcAft>
              <a:buNone/>
            </a:pPr>
            <a:r>
              <a:t/>
            </a:r>
            <a:endParaRPr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Both visualizations show we need only 5-6 components to capture 95% of the data's variance</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The 95% threshold line in the scree plot intersects with the cumulative variance line at this point</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This gives us confidence in reducing from all original variables to just 6 components</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Diminishing Returns</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Components 7-11 add minimal value, each contributing less than 0.2 units of variance</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The cumulative variance curve flattens significantly after component 6</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Using more than 6 components would add complexity without meaningful information gain</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Natural "Elbow Point”</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Both visualizations show a clear "elbow" at components 5-6</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This natural breaking point helps confirm our optimal dimensionality choice</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429101" y="616362"/>
            <a:ext cx="3226951" cy="403265"/>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FAEBEB"/>
              </a:buClr>
              <a:buSzPts val="2500"/>
              <a:buFont typeface="Dela Gothic One"/>
              <a:buNone/>
            </a:pPr>
            <a:r>
              <a:rPr lang="en-US" sz="2500">
                <a:solidFill>
                  <a:srgbClr val="FAEBEB"/>
                </a:solidFill>
                <a:latin typeface="Dela Gothic One"/>
                <a:ea typeface="Dela Gothic One"/>
                <a:cs typeface="Dela Gothic One"/>
                <a:sym typeface="Dela Gothic One"/>
              </a:rPr>
              <a:t>PCA Results</a:t>
            </a:r>
            <a:endParaRPr sz="2500">
              <a:solidFill>
                <a:schemeClr val="dk1"/>
              </a:solidFill>
              <a:latin typeface="Calibri"/>
              <a:ea typeface="Calibri"/>
              <a:cs typeface="Calibri"/>
              <a:sym typeface="Calibri"/>
            </a:endParaRPr>
          </a:p>
        </p:txBody>
      </p:sp>
      <p:sp>
        <p:nvSpPr>
          <p:cNvPr id="121" name="Google Shape;121;p20"/>
          <p:cNvSpPr txBox="1"/>
          <p:nvPr/>
        </p:nvSpPr>
        <p:spPr>
          <a:xfrm>
            <a:off x="5303287" y="2314307"/>
            <a:ext cx="4631700" cy="4402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latin typeface="Calibri"/>
                <a:ea typeface="Calibri"/>
                <a:cs typeface="Calibri"/>
                <a:sym typeface="Calibri"/>
              </a:rPr>
              <a:t>PC1 </a:t>
            </a:r>
            <a:r>
              <a:rPr lang="en-US">
                <a:solidFill>
                  <a:schemeClr val="lt1"/>
                </a:solidFill>
                <a:latin typeface="Calibri"/>
                <a:ea typeface="Calibri"/>
                <a:cs typeface="Calibri"/>
                <a:sym typeface="Calibri"/>
              </a:rPr>
              <a:t>: Dominated by duration metrics - TotalDuration (0.42), ProductRelated_Duration (0.36), and user behavior metrics like ExitRates (0.33) </a:t>
            </a:r>
            <a:endParaRPr/>
          </a:p>
          <a:p>
            <a:pPr indent="0" lvl="0" marL="0" marR="0" rtl="0" algn="l">
              <a:spcBef>
                <a:spcPts val="0"/>
              </a:spcBef>
              <a:spcAft>
                <a:spcPts val="0"/>
              </a:spcAft>
              <a:buNone/>
            </a:pPr>
            <a:r>
              <a:t/>
            </a:r>
            <a:endParaRPr b="1">
              <a:solidFill>
                <a:schemeClr val="lt1"/>
              </a:solidFill>
              <a:latin typeface="Calibri"/>
              <a:ea typeface="Calibri"/>
              <a:cs typeface="Calibri"/>
              <a:sym typeface="Calibri"/>
            </a:endParaRPr>
          </a:p>
          <a:p>
            <a:pPr indent="0" lvl="0" marL="0" marR="0" rtl="0" algn="l">
              <a:spcBef>
                <a:spcPts val="0"/>
              </a:spcBef>
              <a:spcAft>
                <a:spcPts val="0"/>
              </a:spcAft>
              <a:buNone/>
            </a:pPr>
            <a:r>
              <a:rPr b="1" lang="en-US">
                <a:solidFill>
                  <a:schemeClr val="lt1"/>
                </a:solidFill>
                <a:latin typeface="Calibri"/>
                <a:ea typeface="Calibri"/>
                <a:cs typeface="Calibri"/>
                <a:sym typeface="Calibri"/>
              </a:rPr>
              <a:t>PC2</a:t>
            </a:r>
            <a:r>
              <a:rPr lang="en-US">
                <a:solidFill>
                  <a:schemeClr val="lt1"/>
                </a:solidFill>
                <a:latin typeface="Calibri"/>
                <a:ea typeface="Calibri"/>
                <a:cs typeface="Calibri"/>
                <a:sym typeface="Calibri"/>
              </a:rPr>
              <a:t>: Primarily influenced by informational features - Informational (0.48), Informational_Duration (0.48), and BounceRates (0.44) </a:t>
            </a:r>
            <a:endParaRPr/>
          </a:p>
          <a:p>
            <a:pPr indent="0" lvl="0" marL="0" marR="0" rtl="0" algn="l">
              <a:spcBef>
                <a:spcPts val="0"/>
              </a:spcBef>
              <a:spcAft>
                <a:spcPts val="0"/>
              </a:spcAft>
              <a:buNone/>
            </a:pPr>
            <a:r>
              <a:t/>
            </a:r>
            <a:endParaRPr b="1">
              <a:solidFill>
                <a:schemeClr val="lt1"/>
              </a:solidFill>
              <a:latin typeface="Calibri"/>
              <a:ea typeface="Calibri"/>
              <a:cs typeface="Calibri"/>
              <a:sym typeface="Calibri"/>
            </a:endParaRPr>
          </a:p>
          <a:p>
            <a:pPr indent="0" lvl="0" marL="0" marR="0" rtl="0" algn="l">
              <a:spcBef>
                <a:spcPts val="0"/>
              </a:spcBef>
              <a:spcAft>
                <a:spcPts val="0"/>
              </a:spcAft>
              <a:buNone/>
            </a:pPr>
            <a:r>
              <a:rPr b="1" lang="en-US">
                <a:solidFill>
                  <a:schemeClr val="lt1"/>
                </a:solidFill>
                <a:latin typeface="Calibri"/>
                <a:ea typeface="Calibri"/>
                <a:cs typeface="Calibri"/>
                <a:sym typeface="Calibri"/>
              </a:rPr>
              <a:t>PC3</a:t>
            </a:r>
            <a:r>
              <a:rPr lang="en-US">
                <a:solidFill>
                  <a:schemeClr val="lt1"/>
                </a:solidFill>
                <a:latin typeface="Calibri"/>
                <a:ea typeface="Calibri"/>
                <a:cs typeface="Calibri"/>
                <a:sym typeface="Calibri"/>
              </a:rPr>
              <a:t>: Heavily weighted on administrative metrics - Administrative_Duration (0.49), Administrative (0.47), and SpecialDay (0.40)</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lang="en-US">
                <a:solidFill>
                  <a:schemeClr val="lt1"/>
                </a:solidFill>
                <a:latin typeface="Calibri"/>
                <a:ea typeface="Calibri"/>
                <a:cs typeface="Calibri"/>
                <a:sym typeface="Calibri"/>
              </a:rPr>
              <a:t>PC4</a:t>
            </a:r>
            <a:r>
              <a:rPr lang="en-US">
                <a:solidFill>
                  <a:schemeClr val="lt1"/>
                </a:solidFill>
                <a:latin typeface="Calibri"/>
                <a:ea typeface="Calibri"/>
                <a:cs typeface="Calibri"/>
                <a:sym typeface="Calibri"/>
              </a:rPr>
              <a:t>: Overwhelmingly defined by SpecialDay (0.89), with minor contributions from Administrative features </a:t>
            </a:r>
            <a:endParaRPr/>
          </a:p>
          <a:p>
            <a:pPr indent="0" lvl="0" marL="0" marR="0" rtl="0" algn="l">
              <a:spcBef>
                <a:spcPts val="0"/>
              </a:spcBef>
              <a:spcAft>
                <a:spcPts val="0"/>
              </a:spcAft>
              <a:buNone/>
            </a:pPr>
            <a:r>
              <a:t/>
            </a:r>
            <a:endParaRPr b="1">
              <a:solidFill>
                <a:schemeClr val="lt1"/>
              </a:solidFill>
              <a:latin typeface="Calibri"/>
              <a:ea typeface="Calibri"/>
              <a:cs typeface="Calibri"/>
              <a:sym typeface="Calibri"/>
            </a:endParaRPr>
          </a:p>
          <a:p>
            <a:pPr indent="0" lvl="0" marL="0" marR="0" rtl="0" algn="l">
              <a:spcBef>
                <a:spcPts val="0"/>
              </a:spcBef>
              <a:spcAft>
                <a:spcPts val="0"/>
              </a:spcAft>
              <a:buNone/>
            </a:pPr>
            <a:r>
              <a:rPr b="1" lang="en-US">
                <a:solidFill>
                  <a:schemeClr val="lt1"/>
                </a:solidFill>
                <a:latin typeface="Calibri"/>
                <a:ea typeface="Calibri"/>
                <a:cs typeface="Calibri"/>
                <a:sym typeface="Calibri"/>
              </a:rPr>
              <a:t>PC5</a:t>
            </a:r>
            <a:r>
              <a:rPr lang="en-US">
                <a:solidFill>
                  <a:schemeClr val="lt1"/>
                </a:solidFill>
                <a:latin typeface="Calibri"/>
                <a:ea typeface="Calibri"/>
                <a:cs typeface="Calibri"/>
                <a:sym typeface="Calibri"/>
              </a:rPr>
              <a:t>: Almost exclusively dominated by PageValues (0.96), with minimal influence from other features </a:t>
            </a:r>
            <a:endParaRPr/>
          </a:p>
          <a:p>
            <a:pPr indent="0" lvl="0" marL="0" marR="0" rtl="0" algn="l">
              <a:spcBef>
                <a:spcPts val="0"/>
              </a:spcBef>
              <a:spcAft>
                <a:spcPts val="0"/>
              </a:spcAft>
              <a:buNone/>
            </a:pPr>
            <a:r>
              <a:t/>
            </a:r>
            <a:endParaRPr b="1">
              <a:solidFill>
                <a:schemeClr val="lt1"/>
              </a:solidFill>
              <a:latin typeface="Calibri"/>
              <a:ea typeface="Calibri"/>
              <a:cs typeface="Calibri"/>
              <a:sym typeface="Calibri"/>
            </a:endParaRPr>
          </a:p>
          <a:p>
            <a:pPr indent="0" lvl="0" marL="0" marR="0" rtl="0" algn="l">
              <a:spcBef>
                <a:spcPts val="0"/>
              </a:spcBef>
              <a:spcAft>
                <a:spcPts val="0"/>
              </a:spcAft>
              <a:buNone/>
            </a:pPr>
            <a:r>
              <a:rPr b="1" lang="en-US">
                <a:solidFill>
                  <a:schemeClr val="lt1"/>
                </a:solidFill>
                <a:latin typeface="Calibri"/>
                <a:ea typeface="Calibri"/>
                <a:cs typeface="Calibri"/>
                <a:sym typeface="Calibri"/>
              </a:rPr>
              <a:t>PC6</a:t>
            </a:r>
            <a:r>
              <a:rPr lang="en-US">
                <a:solidFill>
                  <a:schemeClr val="lt1"/>
                </a:solidFill>
                <a:latin typeface="Calibri"/>
                <a:ea typeface="Calibri"/>
                <a:cs typeface="Calibri"/>
                <a:sym typeface="Calibri"/>
              </a:rPr>
              <a:t>: Strongly associated with ProductRelated (0.66) and BounceRates (0.49)</a:t>
            </a:r>
            <a:endParaRPr/>
          </a:p>
        </p:txBody>
      </p:sp>
      <p:pic>
        <p:nvPicPr>
          <p:cNvPr id="122" name="Google Shape;122;p20"/>
          <p:cNvPicPr preferRelativeResize="0"/>
          <p:nvPr/>
        </p:nvPicPr>
        <p:blipFill rotWithShape="1">
          <a:blip r:embed="rId3">
            <a:alphaModFix/>
          </a:blip>
          <a:srcRect b="0" l="0" r="0" t="0"/>
          <a:stretch/>
        </p:blipFill>
        <p:spPr>
          <a:xfrm>
            <a:off x="304989" y="1841083"/>
            <a:ext cx="4546600" cy="4889500"/>
          </a:xfrm>
          <a:prstGeom prst="rect">
            <a:avLst/>
          </a:prstGeom>
          <a:noFill/>
          <a:ln>
            <a:noFill/>
          </a:ln>
        </p:spPr>
      </p:pic>
      <p:pic>
        <p:nvPicPr>
          <p:cNvPr id="123" name="Google Shape;123;p20"/>
          <p:cNvPicPr preferRelativeResize="0"/>
          <p:nvPr/>
        </p:nvPicPr>
        <p:blipFill rotWithShape="1">
          <a:blip r:embed="rId4">
            <a:alphaModFix/>
          </a:blip>
          <a:srcRect b="0" l="0" r="0" t="0"/>
          <a:stretch/>
        </p:blipFill>
        <p:spPr>
          <a:xfrm>
            <a:off x="10543511" y="1771233"/>
            <a:ext cx="3771900" cy="502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p:nvPr/>
        </p:nvSpPr>
        <p:spPr>
          <a:xfrm>
            <a:off x="429220" y="337185"/>
            <a:ext cx="7619311" cy="403384"/>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FAEBEB"/>
              </a:buClr>
              <a:buSzPts val="2500"/>
              <a:buFont typeface="Dela Gothic One"/>
              <a:buNone/>
            </a:pPr>
            <a:r>
              <a:rPr lang="en-US" sz="2500">
                <a:solidFill>
                  <a:srgbClr val="FAEBEB"/>
                </a:solidFill>
                <a:latin typeface="Dela Gothic One"/>
                <a:ea typeface="Dela Gothic One"/>
                <a:cs typeface="Dela Gothic One"/>
                <a:sym typeface="Dela Gothic One"/>
              </a:rPr>
              <a:t>Data Preparation and Data Partitioning</a:t>
            </a:r>
            <a:endParaRPr sz="2500">
              <a:solidFill>
                <a:schemeClr val="dk1"/>
              </a:solidFill>
              <a:latin typeface="Calibri"/>
              <a:ea typeface="Calibri"/>
              <a:cs typeface="Calibri"/>
              <a:sym typeface="Calibri"/>
            </a:endParaRPr>
          </a:p>
        </p:txBody>
      </p:sp>
      <p:sp>
        <p:nvSpPr>
          <p:cNvPr id="130" name="Google Shape;130;p21"/>
          <p:cNvSpPr txBox="1"/>
          <p:nvPr/>
        </p:nvSpPr>
        <p:spPr>
          <a:xfrm>
            <a:off x="429220" y="1315748"/>
            <a:ext cx="8202300" cy="4186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a:solidFill>
                  <a:schemeClr val="lt1"/>
                </a:solidFill>
                <a:latin typeface="Calibri"/>
                <a:ea typeface="Calibri"/>
                <a:cs typeface="Calibri"/>
                <a:sym typeface="Calibri"/>
              </a:rPr>
              <a:t>Data Preparation Highlights</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Boolean columns ('Weekend', 'Revenue') were converted to binary integers for computational efficiency</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Categorical 'VisitorType' variable was one-hot encoded to create numerical features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StandardScaler was applied to normalize all features, ensuring equal contribution to the model</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SMOTE technique addressed class imbalance by generating synthetic samples for the minority class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Feature standardization was critical for the subsequent PCA analysis to function properly</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a:p>
            <a:pPr indent="0" lvl="0" marL="0" marR="0" rtl="0" algn="l">
              <a:spcBef>
                <a:spcPts val="0"/>
              </a:spcBef>
              <a:spcAft>
                <a:spcPts val="0"/>
              </a:spcAft>
              <a:buNone/>
            </a:pPr>
            <a:r>
              <a:rPr b="1" i="1" lang="en-US">
                <a:solidFill>
                  <a:schemeClr val="lt1"/>
                </a:solidFill>
                <a:latin typeface="Calibri"/>
                <a:ea typeface="Calibri"/>
                <a:cs typeface="Calibri"/>
                <a:sym typeface="Calibri"/>
              </a:rPr>
              <a:t>Data Partitioning Strategy</a:t>
            </a:r>
            <a:endParaRPr/>
          </a:p>
          <a:p>
            <a:pPr indent="0" lvl="0" marL="0" marR="0" rtl="0" algn="l">
              <a:spcBef>
                <a:spcPts val="0"/>
              </a:spcBef>
              <a:spcAft>
                <a:spcPts val="0"/>
              </a:spcAft>
              <a:buNone/>
            </a:pPr>
            <a:r>
              <a:t/>
            </a:r>
            <a:endParaRPr b="1" i="1">
              <a:solidFill>
                <a:schemeClr val="lt1"/>
              </a:solidFill>
              <a:latin typeface="Calibri"/>
              <a:ea typeface="Calibri"/>
              <a:cs typeface="Calibri"/>
              <a:sym typeface="Calibri"/>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Dataset showed significant imbalance with non-purchasing sessions outnumbering purchasing ones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SMOTE was implemented to create synthetic samples of the minority class (purchasing sessions)</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Data was split using a 78/11/11 approach: </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78% for training the model</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11% for validation during hyperparameter tuning</a:t>
            </a:r>
            <a:endParaRPr/>
          </a:p>
          <a:p>
            <a:pPr indent="-298450" lvl="1" marL="742950" marR="0" rtl="0" algn="l">
              <a:spcBef>
                <a:spcPts val="0"/>
              </a:spcBef>
              <a:spcAft>
                <a:spcPts val="0"/>
              </a:spcAft>
              <a:buClr>
                <a:schemeClr val="lt1"/>
              </a:buClr>
              <a:buSzPts val="1400"/>
              <a:buFont typeface="Arial"/>
              <a:buChar char="•"/>
            </a:pPr>
            <a:r>
              <a:rPr b="0" i="0" lang="en-US" u="none" cap="none" strike="noStrike">
                <a:solidFill>
                  <a:schemeClr val="lt1"/>
                </a:solidFill>
                <a:latin typeface="Calibri"/>
                <a:ea typeface="Calibri"/>
                <a:cs typeface="Calibri"/>
                <a:sym typeface="Calibri"/>
              </a:rPr>
              <a:t>11% for final testing and evaluation</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This three-way split enabled proper model development, tuning, and unbiased performance assessment</a:t>
            </a:r>
            <a:endParaRPr/>
          </a:p>
          <a:p>
            <a:pPr indent="-88900" lvl="0" marL="0" marR="0" rtl="0" algn="l">
              <a:spcBef>
                <a:spcPts val="0"/>
              </a:spcBef>
              <a:spcAft>
                <a:spcPts val="0"/>
              </a:spcAft>
              <a:buClr>
                <a:schemeClr val="lt1"/>
              </a:buClr>
              <a:buSzPts val="1400"/>
              <a:buFont typeface="Arial"/>
              <a:buChar char="•"/>
            </a:pPr>
            <a:r>
              <a:rPr lang="en-US">
                <a:solidFill>
                  <a:schemeClr val="lt1"/>
                </a:solidFill>
                <a:latin typeface="Calibri"/>
                <a:ea typeface="Calibri"/>
                <a:cs typeface="Calibri"/>
                <a:sym typeface="Calibri"/>
              </a:rPr>
              <a:t> The partitioning approach helped prevent overfitting and ensured the model would generalize to new data</a:t>
            </a:r>
            <a:endParaRPr/>
          </a:p>
          <a:p>
            <a:pPr indent="0" lvl="0" marL="0" marR="0" rtl="0" algn="l">
              <a:spcBef>
                <a:spcPts val="0"/>
              </a:spcBef>
              <a:spcAft>
                <a:spcPts val="0"/>
              </a:spcAft>
              <a:buNone/>
            </a:pPr>
            <a:r>
              <a:t/>
            </a:r>
            <a:endParaRPr>
              <a:solidFill>
                <a:schemeClr val="lt1"/>
              </a:solidFill>
              <a:latin typeface="Calibri"/>
              <a:ea typeface="Calibri"/>
              <a:cs typeface="Calibri"/>
              <a:sym typeface="Calibri"/>
            </a:endParaRPr>
          </a:p>
        </p:txBody>
      </p:sp>
      <p:pic>
        <p:nvPicPr>
          <p:cNvPr id="131" name="Google Shape;131;p21"/>
          <p:cNvPicPr preferRelativeResize="0"/>
          <p:nvPr/>
        </p:nvPicPr>
        <p:blipFill rotWithShape="1">
          <a:blip r:embed="rId3">
            <a:alphaModFix/>
          </a:blip>
          <a:srcRect b="0" l="0" r="0" t="0"/>
          <a:stretch/>
        </p:blipFill>
        <p:spPr>
          <a:xfrm>
            <a:off x="2867685" y="5898642"/>
            <a:ext cx="7772400" cy="15384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